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401" r:id="rId3"/>
    <p:sldId id="283" r:id="rId4"/>
    <p:sldId id="391" r:id="rId5"/>
    <p:sldId id="394" r:id="rId6"/>
    <p:sldId id="395" r:id="rId7"/>
    <p:sldId id="400" r:id="rId8"/>
    <p:sldId id="402" r:id="rId9"/>
    <p:sldId id="393" r:id="rId10"/>
    <p:sldId id="281" r:id="rId11"/>
    <p:sldId id="259" r:id="rId12"/>
    <p:sldId id="284" r:id="rId13"/>
    <p:sldId id="285" r:id="rId14"/>
    <p:sldId id="389" r:id="rId15"/>
    <p:sldId id="390" r:id="rId16"/>
    <p:sldId id="287" r:id="rId17"/>
    <p:sldId id="286" r:id="rId18"/>
    <p:sldId id="367" r:id="rId19"/>
    <p:sldId id="279" r:id="rId20"/>
    <p:sldId id="289" r:id="rId21"/>
    <p:sldId id="293" r:id="rId22"/>
    <p:sldId id="323" r:id="rId23"/>
    <p:sldId id="326" r:id="rId24"/>
    <p:sldId id="324" r:id="rId25"/>
    <p:sldId id="350" r:id="rId26"/>
    <p:sldId id="325" r:id="rId27"/>
    <p:sldId id="331" r:id="rId28"/>
    <p:sldId id="370" r:id="rId29"/>
    <p:sldId id="343" r:id="rId30"/>
    <p:sldId id="364" r:id="rId31"/>
    <p:sldId id="344" r:id="rId32"/>
    <p:sldId id="368" r:id="rId33"/>
    <p:sldId id="369" r:id="rId34"/>
    <p:sldId id="379" r:id="rId35"/>
    <p:sldId id="371" r:id="rId36"/>
    <p:sldId id="351" r:id="rId37"/>
    <p:sldId id="352" r:id="rId38"/>
    <p:sldId id="373" r:id="rId39"/>
    <p:sldId id="365" r:id="rId40"/>
    <p:sldId id="353" r:id="rId41"/>
    <p:sldId id="372" r:id="rId42"/>
    <p:sldId id="384" r:id="rId43"/>
    <p:sldId id="385" r:id="rId44"/>
    <p:sldId id="386" r:id="rId45"/>
    <p:sldId id="387" r:id="rId46"/>
    <p:sldId id="359" r:id="rId47"/>
    <p:sldId id="268" r:id="rId48"/>
    <p:sldId id="290" r:id="rId49"/>
    <p:sldId id="291" r:id="rId50"/>
    <p:sldId id="292" r:id="rId51"/>
    <p:sldId id="355" r:id="rId52"/>
    <p:sldId id="354" r:id="rId53"/>
    <p:sldId id="296" r:id="rId54"/>
    <p:sldId id="307" r:id="rId55"/>
    <p:sldId id="297" r:id="rId56"/>
    <p:sldId id="335" r:id="rId57"/>
    <p:sldId id="345" r:id="rId58"/>
    <p:sldId id="346" r:id="rId59"/>
    <p:sldId id="347" r:id="rId60"/>
    <p:sldId id="348" r:id="rId61"/>
    <p:sldId id="349" r:id="rId62"/>
    <p:sldId id="298" r:id="rId63"/>
    <p:sldId id="336" r:id="rId64"/>
    <p:sldId id="308" r:id="rId65"/>
    <p:sldId id="380" r:id="rId66"/>
    <p:sldId id="309" r:id="rId67"/>
    <p:sldId id="381" r:id="rId68"/>
    <p:sldId id="310" r:id="rId69"/>
    <p:sldId id="382" r:id="rId70"/>
    <p:sldId id="328" r:id="rId71"/>
    <p:sldId id="329" r:id="rId72"/>
    <p:sldId id="383" r:id="rId73"/>
    <p:sldId id="376" r:id="rId74"/>
    <p:sldId id="366" r:id="rId75"/>
    <p:sldId id="363" r:id="rId76"/>
    <p:sldId id="301" r:id="rId77"/>
    <p:sldId id="360" r:id="rId78"/>
    <p:sldId id="304" r:id="rId79"/>
    <p:sldId id="303" r:id="rId80"/>
    <p:sldId id="302" r:id="rId81"/>
    <p:sldId id="322" r:id="rId82"/>
    <p:sldId id="258" r:id="rId83"/>
    <p:sldId id="282" r:id="rId84"/>
    <p:sldId id="378" r:id="rId85"/>
    <p:sldId id="305" r:id="rId86"/>
    <p:sldId id="306" r:id="rId87"/>
    <p:sldId id="311" r:id="rId88"/>
    <p:sldId id="312" r:id="rId89"/>
    <p:sldId id="313" r:id="rId90"/>
    <p:sldId id="332" r:id="rId91"/>
    <p:sldId id="374" r:id="rId92"/>
    <p:sldId id="333" r:id="rId93"/>
    <p:sldId id="375" r:id="rId94"/>
    <p:sldId id="388" r:id="rId95"/>
    <p:sldId id="316" r:id="rId96"/>
    <p:sldId id="330" r:id="rId97"/>
    <p:sldId id="315" r:id="rId98"/>
    <p:sldId id="314" r:id="rId99"/>
    <p:sldId id="361" r:id="rId100"/>
    <p:sldId id="318" r:id="rId101"/>
    <p:sldId id="342" r:id="rId102"/>
    <p:sldId id="320" r:id="rId103"/>
    <p:sldId id="362" r:id="rId104"/>
    <p:sldId id="321" r:id="rId105"/>
    <p:sldId id="337" r:id="rId106"/>
    <p:sldId id="356" r:id="rId107"/>
    <p:sldId id="357" r:id="rId108"/>
    <p:sldId id="338" r:id="rId109"/>
    <p:sldId id="403" r:id="rId110"/>
    <p:sldId id="404" r:id="rId111"/>
    <p:sldId id="264" r:id="rId112"/>
    <p:sldId id="377" r:id="rId113"/>
    <p:sldId id="276" r:id="rId114"/>
    <p:sldId id="340" r:id="rId115"/>
    <p:sldId id="405" r:id="rId116"/>
    <p:sldId id="396" r:id="rId117"/>
    <p:sldId id="397" r:id="rId118"/>
    <p:sldId id="398" r:id="rId119"/>
    <p:sldId id="399" r:id="rId120"/>
    <p:sldId id="319" r:id="rId121"/>
    <p:sldId id="265" r:id="rId1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96" autoAdjust="0"/>
    <p:restoredTop sz="94660"/>
  </p:normalViewPr>
  <p:slideViewPr>
    <p:cSldViewPr snapToGrid="0">
      <p:cViewPr varScale="1">
        <p:scale>
          <a:sx n="80" d="100"/>
          <a:sy n="80" d="100"/>
        </p:scale>
        <p:origin x="95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llie Reed" userId="78f979687fd39c0c" providerId="LiveId" clId="{EF8AC6D3-6FDB-49E9-A308-15D1C3E0E189}"/>
    <pc:docChg chg="custSel addSld modSld">
      <pc:chgData name="Kellie Reed" userId="78f979687fd39c0c" providerId="LiveId" clId="{EF8AC6D3-6FDB-49E9-A308-15D1C3E0E189}" dt="2024-07-27T13:21:45.356" v="880" actId="20577"/>
      <pc:docMkLst>
        <pc:docMk/>
      </pc:docMkLst>
      <pc:sldChg chg="modSp mod">
        <pc:chgData name="Kellie Reed" userId="78f979687fd39c0c" providerId="LiveId" clId="{EF8AC6D3-6FDB-49E9-A308-15D1C3E0E189}" dt="2024-07-27T13:21:45.356" v="880" actId="20577"/>
        <pc:sldMkLst>
          <pc:docMk/>
          <pc:sldMk cId="695109786" sldId="257"/>
        </pc:sldMkLst>
        <pc:spChg chg="mod">
          <ac:chgData name="Kellie Reed" userId="78f979687fd39c0c" providerId="LiveId" clId="{EF8AC6D3-6FDB-49E9-A308-15D1C3E0E189}" dt="2024-07-27T13:21:39.018" v="872" actId="1076"/>
          <ac:spMkLst>
            <pc:docMk/>
            <pc:sldMk cId="695109786" sldId="257"/>
            <ac:spMk id="6" creationId="{A1C2E9C6-239B-6E80-4BF8-C6B106568A8A}"/>
          </ac:spMkLst>
        </pc:spChg>
        <pc:spChg chg="mod">
          <ac:chgData name="Kellie Reed" userId="78f979687fd39c0c" providerId="LiveId" clId="{EF8AC6D3-6FDB-49E9-A308-15D1C3E0E189}" dt="2024-07-27T13:21:45.356" v="880" actId="20577"/>
          <ac:spMkLst>
            <pc:docMk/>
            <pc:sldMk cId="695109786" sldId="257"/>
            <ac:spMk id="20" creationId="{51670E9B-1B06-9CA4-93EB-054F8A1EF952}"/>
          </ac:spMkLst>
        </pc:spChg>
      </pc:sldChg>
      <pc:sldChg chg="modSp mod">
        <pc:chgData name="Kellie Reed" userId="78f979687fd39c0c" providerId="LiveId" clId="{EF8AC6D3-6FDB-49E9-A308-15D1C3E0E189}" dt="2024-07-27T13:20:22.528" v="797" actId="20577"/>
        <pc:sldMkLst>
          <pc:docMk/>
          <pc:sldMk cId="1841047906" sldId="401"/>
        </pc:sldMkLst>
        <pc:spChg chg="mod">
          <ac:chgData name="Kellie Reed" userId="78f979687fd39c0c" providerId="LiveId" clId="{EF8AC6D3-6FDB-49E9-A308-15D1C3E0E189}" dt="2024-07-27T13:19:01.127" v="752" actId="14100"/>
          <ac:spMkLst>
            <pc:docMk/>
            <pc:sldMk cId="1841047906" sldId="401"/>
            <ac:spMk id="2" creationId="{D7896B4B-FECE-6F11-7207-A4248C488BB0}"/>
          </ac:spMkLst>
        </pc:spChg>
        <pc:spChg chg="mod">
          <ac:chgData name="Kellie Reed" userId="78f979687fd39c0c" providerId="LiveId" clId="{EF8AC6D3-6FDB-49E9-A308-15D1C3E0E189}" dt="2024-07-27T13:20:22.528" v="797" actId="20577"/>
          <ac:spMkLst>
            <pc:docMk/>
            <pc:sldMk cId="1841047906" sldId="401"/>
            <ac:spMk id="20" creationId="{51670E9B-1B06-9CA4-93EB-054F8A1EF952}"/>
          </ac:spMkLst>
        </pc:spChg>
      </pc:sldChg>
      <pc:sldChg chg="modSp mod">
        <pc:chgData name="Kellie Reed" userId="78f979687fd39c0c" providerId="LiveId" clId="{EF8AC6D3-6FDB-49E9-A308-15D1C3E0E189}" dt="2024-07-27T13:14:54.890" v="236" actId="13926"/>
        <pc:sldMkLst>
          <pc:docMk/>
          <pc:sldMk cId="2202346361" sldId="403"/>
        </pc:sldMkLst>
        <pc:spChg chg="mod">
          <ac:chgData name="Kellie Reed" userId="78f979687fd39c0c" providerId="LiveId" clId="{EF8AC6D3-6FDB-49E9-A308-15D1C3E0E189}" dt="2024-07-27T13:14:54.890" v="236" actId="13926"/>
          <ac:spMkLst>
            <pc:docMk/>
            <pc:sldMk cId="2202346361" sldId="403"/>
            <ac:spMk id="2" creationId="{5DE2F568-B615-E756-5C3A-76D0089F06F9}"/>
          </ac:spMkLst>
        </pc:spChg>
      </pc:sldChg>
      <pc:sldChg chg="modSp add mod">
        <pc:chgData name="Kellie Reed" userId="78f979687fd39c0c" providerId="LiveId" clId="{EF8AC6D3-6FDB-49E9-A308-15D1C3E0E189}" dt="2024-07-27T13:16:13.792" v="472" actId="20577"/>
        <pc:sldMkLst>
          <pc:docMk/>
          <pc:sldMk cId="2314335906" sldId="404"/>
        </pc:sldMkLst>
        <pc:spChg chg="mod">
          <ac:chgData name="Kellie Reed" userId="78f979687fd39c0c" providerId="LiveId" clId="{EF8AC6D3-6FDB-49E9-A308-15D1C3E0E189}" dt="2024-07-27T13:16:13.792" v="472" actId="20577"/>
          <ac:spMkLst>
            <pc:docMk/>
            <pc:sldMk cId="2314335906" sldId="404"/>
            <ac:spMk id="2" creationId="{5DE2F568-B615-E756-5C3A-76D0089F06F9}"/>
          </ac:spMkLst>
        </pc:spChg>
      </pc:sldChg>
      <pc:sldChg chg="modSp add mod">
        <pc:chgData name="Kellie Reed" userId="78f979687fd39c0c" providerId="LiveId" clId="{EF8AC6D3-6FDB-49E9-A308-15D1C3E0E189}" dt="2024-07-27T13:18:07.311" v="653" actId="13926"/>
        <pc:sldMkLst>
          <pc:docMk/>
          <pc:sldMk cId="387250276" sldId="405"/>
        </pc:sldMkLst>
        <pc:spChg chg="mod">
          <ac:chgData name="Kellie Reed" userId="78f979687fd39c0c" providerId="LiveId" clId="{EF8AC6D3-6FDB-49E9-A308-15D1C3E0E189}" dt="2024-07-27T13:18:07.311" v="653" actId="13926"/>
          <ac:spMkLst>
            <pc:docMk/>
            <pc:sldMk cId="387250276" sldId="405"/>
            <ac:spMk id="2" creationId="{C3073182-4D38-739D-8731-E788E2877A86}"/>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86D4C-46DE-AFCB-52CA-24BBD2C4AA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CB86CF-208A-47BA-0E56-A8139F9778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7FAFD0-D0AB-1ACB-CDE4-CF3E7C4E7566}"/>
              </a:ext>
            </a:extLst>
          </p:cNvPr>
          <p:cNvSpPr>
            <a:spLocks noGrp="1"/>
          </p:cNvSpPr>
          <p:nvPr>
            <p:ph type="dt" sz="half" idx="10"/>
          </p:nvPr>
        </p:nvSpPr>
        <p:spPr/>
        <p:txBody>
          <a:bodyPr/>
          <a:lstStyle/>
          <a:p>
            <a:fld id="{FA306572-16FB-4507-A995-4A0E8F3CF558}" type="datetimeFigureOut">
              <a:rPr lang="en-US" smtClean="0"/>
              <a:t>7/26/2024</a:t>
            </a:fld>
            <a:endParaRPr lang="en-US"/>
          </a:p>
        </p:txBody>
      </p:sp>
      <p:sp>
        <p:nvSpPr>
          <p:cNvPr id="5" name="Footer Placeholder 4">
            <a:extLst>
              <a:ext uri="{FF2B5EF4-FFF2-40B4-BE49-F238E27FC236}">
                <a16:creationId xmlns:a16="http://schemas.microsoft.com/office/drawing/2014/main" id="{6583E44E-9EF5-CF5D-A853-DA592BA893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30FE6A-2C47-311E-8269-9A4DB269FF98}"/>
              </a:ext>
            </a:extLst>
          </p:cNvPr>
          <p:cNvSpPr>
            <a:spLocks noGrp="1"/>
          </p:cNvSpPr>
          <p:nvPr>
            <p:ph type="sldNum" sz="quarter" idx="12"/>
          </p:nvPr>
        </p:nvSpPr>
        <p:spPr/>
        <p:txBody>
          <a:bodyPr/>
          <a:lstStyle/>
          <a:p>
            <a:fld id="{F201ACD9-680A-46EF-81D4-0F5AF3939791}" type="slidenum">
              <a:rPr lang="en-US" smtClean="0"/>
              <a:t>‹#›</a:t>
            </a:fld>
            <a:endParaRPr lang="en-US"/>
          </a:p>
        </p:txBody>
      </p:sp>
    </p:spTree>
    <p:extLst>
      <p:ext uri="{BB962C8B-B14F-4D97-AF65-F5344CB8AC3E}">
        <p14:creationId xmlns:p14="http://schemas.microsoft.com/office/powerpoint/2010/main" val="3105179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668EA-DF4F-8488-3A90-63824180A0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8D3241-A857-A0D7-D6AB-672747EFE0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FB7E22-FDDE-6AD8-298E-20BFEE35733A}"/>
              </a:ext>
            </a:extLst>
          </p:cNvPr>
          <p:cNvSpPr>
            <a:spLocks noGrp="1"/>
          </p:cNvSpPr>
          <p:nvPr>
            <p:ph type="dt" sz="half" idx="10"/>
          </p:nvPr>
        </p:nvSpPr>
        <p:spPr/>
        <p:txBody>
          <a:bodyPr/>
          <a:lstStyle/>
          <a:p>
            <a:fld id="{FA306572-16FB-4507-A995-4A0E8F3CF558}" type="datetimeFigureOut">
              <a:rPr lang="en-US" smtClean="0"/>
              <a:t>7/26/2024</a:t>
            </a:fld>
            <a:endParaRPr lang="en-US"/>
          </a:p>
        </p:txBody>
      </p:sp>
      <p:sp>
        <p:nvSpPr>
          <p:cNvPr id="5" name="Footer Placeholder 4">
            <a:extLst>
              <a:ext uri="{FF2B5EF4-FFF2-40B4-BE49-F238E27FC236}">
                <a16:creationId xmlns:a16="http://schemas.microsoft.com/office/drawing/2014/main" id="{42022D7D-EC20-6B03-9F41-2D139B7E6E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30B52F-EFF4-EEDD-71E7-642A41544BDF}"/>
              </a:ext>
            </a:extLst>
          </p:cNvPr>
          <p:cNvSpPr>
            <a:spLocks noGrp="1"/>
          </p:cNvSpPr>
          <p:nvPr>
            <p:ph type="sldNum" sz="quarter" idx="12"/>
          </p:nvPr>
        </p:nvSpPr>
        <p:spPr/>
        <p:txBody>
          <a:bodyPr/>
          <a:lstStyle/>
          <a:p>
            <a:fld id="{F201ACD9-680A-46EF-81D4-0F5AF3939791}" type="slidenum">
              <a:rPr lang="en-US" smtClean="0"/>
              <a:t>‹#›</a:t>
            </a:fld>
            <a:endParaRPr lang="en-US"/>
          </a:p>
        </p:txBody>
      </p:sp>
    </p:spTree>
    <p:extLst>
      <p:ext uri="{BB962C8B-B14F-4D97-AF65-F5344CB8AC3E}">
        <p14:creationId xmlns:p14="http://schemas.microsoft.com/office/powerpoint/2010/main" val="3084106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1C45FF-F168-2A3D-5834-CB3D0CBC804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0DACE9-4E47-1676-0A38-F87594A489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8ABA33-A48E-9A6B-F2E6-864652EED7BC}"/>
              </a:ext>
            </a:extLst>
          </p:cNvPr>
          <p:cNvSpPr>
            <a:spLocks noGrp="1"/>
          </p:cNvSpPr>
          <p:nvPr>
            <p:ph type="dt" sz="half" idx="10"/>
          </p:nvPr>
        </p:nvSpPr>
        <p:spPr/>
        <p:txBody>
          <a:bodyPr/>
          <a:lstStyle/>
          <a:p>
            <a:fld id="{FA306572-16FB-4507-A995-4A0E8F3CF558}" type="datetimeFigureOut">
              <a:rPr lang="en-US" smtClean="0"/>
              <a:t>7/26/2024</a:t>
            </a:fld>
            <a:endParaRPr lang="en-US"/>
          </a:p>
        </p:txBody>
      </p:sp>
      <p:sp>
        <p:nvSpPr>
          <p:cNvPr id="5" name="Footer Placeholder 4">
            <a:extLst>
              <a:ext uri="{FF2B5EF4-FFF2-40B4-BE49-F238E27FC236}">
                <a16:creationId xmlns:a16="http://schemas.microsoft.com/office/drawing/2014/main" id="{97968740-24FB-BF3F-C3C1-607A02F192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97B405-BF1A-164F-502A-AFE45209AA23}"/>
              </a:ext>
            </a:extLst>
          </p:cNvPr>
          <p:cNvSpPr>
            <a:spLocks noGrp="1"/>
          </p:cNvSpPr>
          <p:nvPr>
            <p:ph type="sldNum" sz="quarter" idx="12"/>
          </p:nvPr>
        </p:nvSpPr>
        <p:spPr/>
        <p:txBody>
          <a:bodyPr/>
          <a:lstStyle/>
          <a:p>
            <a:fld id="{F201ACD9-680A-46EF-81D4-0F5AF3939791}" type="slidenum">
              <a:rPr lang="en-US" smtClean="0"/>
              <a:t>‹#›</a:t>
            </a:fld>
            <a:endParaRPr lang="en-US"/>
          </a:p>
        </p:txBody>
      </p:sp>
    </p:spTree>
    <p:extLst>
      <p:ext uri="{BB962C8B-B14F-4D97-AF65-F5344CB8AC3E}">
        <p14:creationId xmlns:p14="http://schemas.microsoft.com/office/powerpoint/2010/main" val="2458879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79177-F2AF-DBA4-EA4C-39E9A67675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F94038-A726-B73A-C024-955E2101D7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DF6E1C-4509-1679-3BCE-5F9EE9336459}"/>
              </a:ext>
            </a:extLst>
          </p:cNvPr>
          <p:cNvSpPr>
            <a:spLocks noGrp="1"/>
          </p:cNvSpPr>
          <p:nvPr>
            <p:ph type="dt" sz="half" idx="10"/>
          </p:nvPr>
        </p:nvSpPr>
        <p:spPr/>
        <p:txBody>
          <a:bodyPr/>
          <a:lstStyle/>
          <a:p>
            <a:fld id="{FA306572-16FB-4507-A995-4A0E8F3CF558}" type="datetimeFigureOut">
              <a:rPr lang="en-US" smtClean="0"/>
              <a:t>7/26/2024</a:t>
            </a:fld>
            <a:endParaRPr lang="en-US"/>
          </a:p>
        </p:txBody>
      </p:sp>
      <p:sp>
        <p:nvSpPr>
          <p:cNvPr id="5" name="Footer Placeholder 4">
            <a:extLst>
              <a:ext uri="{FF2B5EF4-FFF2-40B4-BE49-F238E27FC236}">
                <a16:creationId xmlns:a16="http://schemas.microsoft.com/office/drawing/2014/main" id="{6F7FB838-6896-9024-5DAE-77AF34695C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93DE44-6689-DE71-3B43-1B729FCF0D08}"/>
              </a:ext>
            </a:extLst>
          </p:cNvPr>
          <p:cNvSpPr>
            <a:spLocks noGrp="1"/>
          </p:cNvSpPr>
          <p:nvPr>
            <p:ph type="sldNum" sz="quarter" idx="12"/>
          </p:nvPr>
        </p:nvSpPr>
        <p:spPr/>
        <p:txBody>
          <a:bodyPr/>
          <a:lstStyle/>
          <a:p>
            <a:fld id="{F201ACD9-680A-46EF-81D4-0F5AF3939791}" type="slidenum">
              <a:rPr lang="en-US" smtClean="0"/>
              <a:t>‹#›</a:t>
            </a:fld>
            <a:endParaRPr lang="en-US"/>
          </a:p>
        </p:txBody>
      </p:sp>
    </p:spTree>
    <p:extLst>
      <p:ext uri="{BB962C8B-B14F-4D97-AF65-F5344CB8AC3E}">
        <p14:creationId xmlns:p14="http://schemas.microsoft.com/office/powerpoint/2010/main" val="533797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AD7F9-DEAE-B985-C339-F3BDF64636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0BD92B-B005-7025-E393-70B4874B3B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F53E24-FE7C-29DB-AA36-6FCB7EE42452}"/>
              </a:ext>
            </a:extLst>
          </p:cNvPr>
          <p:cNvSpPr>
            <a:spLocks noGrp="1"/>
          </p:cNvSpPr>
          <p:nvPr>
            <p:ph type="dt" sz="half" idx="10"/>
          </p:nvPr>
        </p:nvSpPr>
        <p:spPr/>
        <p:txBody>
          <a:bodyPr/>
          <a:lstStyle/>
          <a:p>
            <a:fld id="{FA306572-16FB-4507-A995-4A0E8F3CF558}" type="datetimeFigureOut">
              <a:rPr lang="en-US" smtClean="0"/>
              <a:t>7/26/2024</a:t>
            </a:fld>
            <a:endParaRPr lang="en-US"/>
          </a:p>
        </p:txBody>
      </p:sp>
      <p:sp>
        <p:nvSpPr>
          <p:cNvPr id="5" name="Footer Placeholder 4">
            <a:extLst>
              <a:ext uri="{FF2B5EF4-FFF2-40B4-BE49-F238E27FC236}">
                <a16:creationId xmlns:a16="http://schemas.microsoft.com/office/drawing/2014/main" id="{BB946B4F-080A-1898-DE02-F12E6AE2B9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B3D52A-4C9C-2295-CB9D-004E049A2F1C}"/>
              </a:ext>
            </a:extLst>
          </p:cNvPr>
          <p:cNvSpPr>
            <a:spLocks noGrp="1"/>
          </p:cNvSpPr>
          <p:nvPr>
            <p:ph type="sldNum" sz="quarter" idx="12"/>
          </p:nvPr>
        </p:nvSpPr>
        <p:spPr/>
        <p:txBody>
          <a:bodyPr/>
          <a:lstStyle/>
          <a:p>
            <a:fld id="{F201ACD9-680A-46EF-81D4-0F5AF3939791}" type="slidenum">
              <a:rPr lang="en-US" smtClean="0"/>
              <a:t>‹#›</a:t>
            </a:fld>
            <a:endParaRPr lang="en-US"/>
          </a:p>
        </p:txBody>
      </p:sp>
    </p:spTree>
    <p:extLst>
      <p:ext uri="{BB962C8B-B14F-4D97-AF65-F5344CB8AC3E}">
        <p14:creationId xmlns:p14="http://schemas.microsoft.com/office/powerpoint/2010/main" val="2508237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8BD83-266C-F020-10B2-9EF04C0EC8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B2FF21-0607-9A7B-0C01-7EA3F6F8924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E3CF84-45D1-5ACC-D10C-CE373F52B8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F2D38D-41C2-B9B2-5EF4-6D12A59630B1}"/>
              </a:ext>
            </a:extLst>
          </p:cNvPr>
          <p:cNvSpPr>
            <a:spLocks noGrp="1"/>
          </p:cNvSpPr>
          <p:nvPr>
            <p:ph type="dt" sz="half" idx="10"/>
          </p:nvPr>
        </p:nvSpPr>
        <p:spPr/>
        <p:txBody>
          <a:bodyPr/>
          <a:lstStyle/>
          <a:p>
            <a:fld id="{FA306572-16FB-4507-A995-4A0E8F3CF558}" type="datetimeFigureOut">
              <a:rPr lang="en-US" smtClean="0"/>
              <a:t>7/26/2024</a:t>
            </a:fld>
            <a:endParaRPr lang="en-US"/>
          </a:p>
        </p:txBody>
      </p:sp>
      <p:sp>
        <p:nvSpPr>
          <p:cNvPr id="6" name="Footer Placeholder 5">
            <a:extLst>
              <a:ext uri="{FF2B5EF4-FFF2-40B4-BE49-F238E27FC236}">
                <a16:creationId xmlns:a16="http://schemas.microsoft.com/office/drawing/2014/main" id="{79AB4531-4D9E-7394-CFA8-FB0F9DF73A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2F3B0A-0273-C259-DC6F-7A156821E4FA}"/>
              </a:ext>
            </a:extLst>
          </p:cNvPr>
          <p:cNvSpPr>
            <a:spLocks noGrp="1"/>
          </p:cNvSpPr>
          <p:nvPr>
            <p:ph type="sldNum" sz="quarter" idx="12"/>
          </p:nvPr>
        </p:nvSpPr>
        <p:spPr/>
        <p:txBody>
          <a:bodyPr/>
          <a:lstStyle/>
          <a:p>
            <a:fld id="{F201ACD9-680A-46EF-81D4-0F5AF3939791}" type="slidenum">
              <a:rPr lang="en-US" smtClean="0"/>
              <a:t>‹#›</a:t>
            </a:fld>
            <a:endParaRPr lang="en-US"/>
          </a:p>
        </p:txBody>
      </p:sp>
    </p:spTree>
    <p:extLst>
      <p:ext uri="{BB962C8B-B14F-4D97-AF65-F5344CB8AC3E}">
        <p14:creationId xmlns:p14="http://schemas.microsoft.com/office/powerpoint/2010/main" val="2836688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30AAE-5ABF-26EA-E8E0-9DEB7CC24B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62803B-EDEB-F062-9B75-FA44B29053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19DC21-C202-15DA-FFA9-3064D05D94E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7B7EB7-1302-9E81-E3A2-BA357326D2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DFF68A-F834-862A-83BC-5DAA4CF03ED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81E559-0C15-7A7C-7B64-F31B6F6B9EBA}"/>
              </a:ext>
            </a:extLst>
          </p:cNvPr>
          <p:cNvSpPr>
            <a:spLocks noGrp="1"/>
          </p:cNvSpPr>
          <p:nvPr>
            <p:ph type="dt" sz="half" idx="10"/>
          </p:nvPr>
        </p:nvSpPr>
        <p:spPr/>
        <p:txBody>
          <a:bodyPr/>
          <a:lstStyle/>
          <a:p>
            <a:fld id="{FA306572-16FB-4507-A995-4A0E8F3CF558}" type="datetimeFigureOut">
              <a:rPr lang="en-US" smtClean="0"/>
              <a:t>7/26/2024</a:t>
            </a:fld>
            <a:endParaRPr lang="en-US"/>
          </a:p>
        </p:txBody>
      </p:sp>
      <p:sp>
        <p:nvSpPr>
          <p:cNvPr id="8" name="Footer Placeholder 7">
            <a:extLst>
              <a:ext uri="{FF2B5EF4-FFF2-40B4-BE49-F238E27FC236}">
                <a16:creationId xmlns:a16="http://schemas.microsoft.com/office/drawing/2014/main" id="{6D636B4E-5CDF-49D5-30BE-8F032FE582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E0BF8BD-F82D-A09E-EB53-9F4EE333022E}"/>
              </a:ext>
            </a:extLst>
          </p:cNvPr>
          <p:cNvSpPr>
            <a:spLocks noGrp="1"/>
          </p:cNvSpPr>
          <p:nvPr>
            <p:ph type="sldNum" sz="quarter" idx="12"/>
          </p:nvPr>
        </p:nvSpPr>
        <p:spPr/>
        <p:txBody>
          <a:bodyPr/>
          <a:lstStyle/>
          <a:p>
            <a:fld id="{F201ACD9-680A-46EF-81D4-0F5AF3939791}" type="slidenum">
              <a:rPr lang="en-US" smtClean="0"/>
              <a:t>‹#›</a:t>
            </a:fld>
            <a:endParaRPr lang="en-US"/>
          </a:p>
        </p:txBody>
      </p:sp>
    </p:spTree>
    <p:extLst>
      <p:ext uri="{BB962C8B-B14F-4D97-AF65-F5344CB8AC3E}">
        <p14:creationId xmlns:p14="http://schemas.microsoft.com/office/powerpoint/2010/main" val="1197080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BEB8A-F525-DA48-3EF7-07C9AB2B2B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B7F687-C798-AABA-DCE4-FF04B5CC6299}"/>
              </a:ext>
            </a:extLst>
          </p:cNvPr>
          <p:cNvSpPr>
            <a:spLocks noGrp="1"/>
          </p:cNvSpPr>
          <p:nvPr>
            <p:ph type="dt" sz="half" idx="10"/>
          </p:nvPr>
        </p:nvSpPr>
        <p:spPr/>
        <p:txBody>
          <a:bodyPr/>
          <a:lstStyle/>
          <a:p>
            <a:fld id="{FA306572-16FB-4507-A995-4A0E8F3CF558}" type="datetimeFigureOut">
              <a:rPr lang="en-US" smtClean="0"/>
              <a:t>7/26/2024</a:t>
            </a:fld>
            <a:endParaRPr lang="en-US"/>
          </a:p>
        </p:txBody>
      </p:sp>
      <p:sp>
        <p:nvSpPr>
          <p:cNvPr id="4" name="Footer Placeholder 3">
            <a:extLst>
              <a:ext uri="{FF2B5EF4-FFF2-40B4-BE49-F238E27FC236}">
                <a16:creationId xmlns:a16="http://schemas.microsoft.com/office/drawing/2014/main" id="{BEB2B7CB-7E05-752F-AFBF-70276AB74D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D9674A-730E-EE7A-43C0-E104C03BD6F4}"/>
              </a:ext>
            </a:extLst>
          </p:cNvPr>
          <p:cNvSpPr>
            <a:spLocks noGrp="1"/>
          </p:cNvSpPr>
          <p:nvPr>
            <p:ph type="sldNum" sz="quarter" idx="12"/>
          </p:nvPr>
        </p:nvSpPr>
        <p:spPr/>
        <p:txBody>
          <a:bodyPr/>
          <a:lstStyle/>
          <a:p>
            <a:fld id="{F201ACD9-680A-46EF-81D4-0F5AF3939791}" type="slidenum">
              <a:rPr lang="en-US" smtClean="0"/>
              <a:t>‹#›</a:t>
            </a:fld>
            <a:endParaRPr lang="en-US"/>
          </a:p>
        </p:txBody>
      </p:sp>
    </p:spTree>
    <p:extLst>
      <p:ext uri="{BB962C8B-B14F-4D97-AF65-F5344CB8AC3E}">
        <p14:creationId xmlns:p14="http://schemas.microsoft.com/office/powerpoint/2010/main" val="1994761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0F0D17-F9AB-F7D4-B430-3EA9B4DA35F6}"/>
              </a:ext>
            </a:extLst>
          </p:cNvPr>
          <p:cNvSpPr>
            <a:spLocks noGrp="1"/>
          </p:cNvSpPr>
          <p:nvPr>
            <p:ph type="dt" sz="half" idx="10"/>
          </p:nvPr>
        </p:nvSpPr>
        <p:spPr/>
        <p:txBody>
          <a:bodyPr/>
          <a:lstStyle/>
          <a:p>
            <a:fld id="{FA306572-16FB-4507-A995-4A0E8F3CF558}" type="datetimeFigureOut">
              <a:rPr lang="en-US" smtClean="0"/>
              <a:t>7/26/2024</a:t>
            </a:fld>
            <a:endParaRPr lang="en-US"/>
          </a:p>
        </p:txBody>
      </p:sp>
      <p:sp>
        <p:nvSpPr>
          <p:cNvPr id="3" name="Footer Placeholder 2">
            <a:extLst>
              <a:ext uri="{FF2B5EF4-FFF2-40B4-BE49-F238E27FC236}">
                <a16:creationId xmlns:a16="http://schemas.microsoft.com/office/drawing/2014/main" id="{63ACA56E-16E7-022F-3067-B0F0D23487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0C4453A-68C2-99A0-2738-8F5386C1D167}"/>
              </a:ext>
            </a:extLst>
          </p:cNvPr>
          <p:cNvSpPr>
            <a:spLocks noGrp="1"/>
          </p:cNvSpPr>
          <p:nvPr>
            <p:ph type="sldNum" sz="quarter" idx="12"/>
          </p:nvPr>
        </p:nvSpPr>
        <p:spPr/>
        <p:txBody>
          <a:bodyPr/>
          <a:lstStyle/>
          <a:p>
            <a:fld id="{F201ACD9-680A-46EF-81D4-0F5AF3939791}" type="slidenum">
              <a:rPr lang="en-US" smtClean="0"/>
              <a:t>‹#›</a:t>
            </a:fld>
            <a:endParaRPr lang="en-US"/>
          </a:p>
        </p:txBody>
      </p:sp>
    </p:spTree>
    <p:extLst>
      <p:ext uri="{BB962C8B-B14F-4D97-AF65-F5344CB8AC3E}">
        <p14:creationId xmlns:p14="http://schemas.microsoft.com/office/powerpoint/2010/main" val="2521922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CB897-DE9B-C75E-9092-455C90ADE5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7FB8AF-EC71-FA5E-1F45-A74472476A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D9EABF-68D1-976B-F85C-0576DD561B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F6C9A9-18AB-55AB-271A-F45456B13C78}"/>
              </a:ext>
            </a:extLst>
          </p:cNvPr>
          <p:cNvSpPr>
            <a:spLocks noGrp="1"/>
          </p:cNvSpPr>
          <p:nvPr>
            <p:ph type="dt" sz="half" idx="10"/>
          </p:nvPr>
        </p:nvSpPr>
        <p:spPr/>
        <p:txBody>
          <a:bodyPr/>
          <a:lstStyle/>
          <a:p>
            <a:fld id="{FA306572-16FB-4507-A995-4A0E8F3CF558}" type="datetimeFigureOut">
              <a:rPr lang="en-US" smtClean="0"/>
              <a:t>7/26/2024</a:t>
            </a:fld>
            <a:endParaRPr lang="en-US"/>
          </a:p>
        </p:txBody>
      </p:sp>
      <p:sp>
        <p:nvSpPr>
          <p:cNvPr id="6" name="Footer Placeholder 5">
            <a:extLst>
              <a:ext uri="{FF2B5EF4-FFF2-40B4-BE49-F238E27FC236}">
                <a16:creationId xmlns:a16="http://schemas.microsoft.com/office/drawing/2014/main" id="{97DA92A2-9478-0C3A-D3DD-BC781EBB42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9E6CCE-E903-6198-D7F5-9E2E0EC9BC56}"/>
              </a:ext>
            </a:extLst>
          </p:cNvPr>
          <p:cNvSpPr>
            <a:spLocks noGrp="1"/>
          </p:cNvSpPr>
          <p:nvPr>
            <p:ph type="sldNum" sz="quarter" idx="12"/>
          </p:nvPr>
        </p:nvSpPr>
        <p:spPr/>
        <p:txBody>
          <a:bodyPr/>
          <a:lstStyle/>
          <a:p>
            <a:fld id="{F201ACD9-680A-46EF-81D4-0F5AF3939791}" type="slidenum">
              <a:rPr lang="en-US" smtClean="0"/>
              <a:t>‹#›</a:t>
            </a:fld>
            <a:endParaRPr lang="en-US"/>
          </a:p>
        </p:txBody>
      </p:sp>
    </p:spTree>
    <p:extLst>
      <p:ext uri="{BB962C8B-B14F-4D97-AF65-F5344CB8AC3E}">
        <p14:creationId xmlns:p14="http://schemas.microsoft.com/office/powerpoint/2010/main" val="3741087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B2002-8261-5F80-9934-3ECB1B5341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3A8C88-477E-D32D-0ED5-2F355622F0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E7352C1-E411-25ED-EDB0-A7B2FF74C2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53F8B9-EB22-486A-31C8-94A445F27E30}"/>
              </a:ext>
            </a:extLst>
          </p:cNvPr>
          <p:cNvSpPr>
            <a:spLocks noGrp="1"/>
          </p:cNvSpPr>
          <p:nvPr>
            <p:ph type="dt" sz="half" idx="10"/>
          </p:nvPr>
        </p:nvSpPr>
        <p:spPr/>
        <p:txBody>
          <a:bodyPr/>
          <a:lstStyle/>
          <a:p>
            <a:fld id="{FA306572-16FB-4507-A995-4A0E8F3CF558}" type="datetimeFigureOut">
              <a:rPr lang="en-US" smtClean="0"/>
              <a:t>7/26/2024</a:t>
            </a:fld>
            <a:endParaRPr lang="en-US"/>
          </a:p>
        </p:txBody>
      </p:sp>
      <p:sp>
        <p:nvSpPr>
          <p:cNvPr id="6" name="Footer Placeholder 5">
            <a:extLst>
              <a:ext uri="{FF2B5EF4-FFF2-40B4-BE49-F238E27FC236}">
                <a16:creationId xmlns:a16="http://schemas.microsoft.com/office/drawing/2014/main" id="{750C8D8B-04AA-691C-FAAF-6F175D5C87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0C0DFA-F3E7-7791-61F6-733FCA290180}"/>
              </a:ext>
            </a:extLst>
          </p:cNvPr>
          <p:cNvSpPr>
            <a:spLocks noGrp="1"/>
          </p:cNvSpPr>
          <p:nvPr>
            <p:ph type="sldNum" sz="quarter" idx="12"/>
          </p:nvPr>
        </p:nvSpPr>
        <p:spPr/>
        <p:txBody>
          <a:bodyPr/>
          <a:lstStyle/>
          <a:p>
            <a:fld id="{F201ACD9-680A-46EF-81D4-0F5AF3939791}" type="slidenum">
              <a:rPr lang="en-US" smtClean="0"/>
              <a:t>‹#›</a:t>
            </a:fld>
            <a:endParaRPr lang="en-US"/>
          </a:p>
        </p:txBody>
      </p:sp>
    </p:spTree>
    <p:extLst>
      <p:ext uri="{BB962C8B-B14F-4D97-AF65-F5344CB8AC3E}">
        <p14:creationId xmlns:p14="http://schemas.microsoft.com/office/powerpoint/2010/main" val="213899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D84EF4-9C90-0CCD-7656-42343BD0DC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8B70C7-7629-DD51-81F1-7685290989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1C82AB-45A4-E1F4-1C81-62BCB5DB7C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306572-16FB-4507-A995-4A0E8F3CF558}" type="datetimeFigureOut">
              <a:rPr lang="en-US" smtClean="0"/>
              <a:t>7/26/2024</a:t>
            </a:fld>
            <a:endParaRPr lang="en-US"/>
          </a:p>
        </p:txBody>
      </p:sp>
      <p:sp>
        <p:nvSpPr>
          <p:cNvPr id="5" name="Footer Placeholder 4">
            <a:extLst>
              <a:ext uri="{FF2B5EF4-FFF2-40B4-BE49-F238E27FC236}">
                <a16:creationId xmlns:a16="http://schemas.microsoft.com/office/drawing/2014/main" id="{7C3E4659-349C-AE2A-C113-89EEFC87A8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B20A233-5F7C-F364-C4C9-14A1386086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01ACD9-680A-46EF-81D4-0F5AF3939791}" type="slidenum">
              <a:rPr lang="en-US" smtClean="0"/>
              <a:t>‹#›</a:t>
            </a:fld>
            <a:endParaRPr lang="en-US"/>
          </a:p>
        </p:txBody>
      </p:sp>
    </p:spTree>
    <p:extLst>
      <p:ext uri="{BB962C8B-B14F-4D97-AF65-F5344CB8AC3E}">
        <p14:creationId xmlns:p14="http://schemas.microsoft.com/office/powerpoint/2010/main" val="22861954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https://www.concisecurriculum.org/social-studies-demos-k-5" TargetMode="Externa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concisecurriculum.org/school-login" TargetMode="Externa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hyperlink" Target="http://www.concisecurriculum.org/school-login" TargetMode="Externa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hyperlink" Target="https://youtu.be/EGg9zxzBJdo?si=EPp_GAaqrGopiJOc" TargetMode="Externa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hyperlink" Target="mailto:concisecurriculum@gmail.com"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ww.pexels.com/video/man-reading-a-book-by-the-window-8275081/" TargetMode="External"/><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hyperlink" Target="https://www.publicdomainpictures.net/view-image.php?image=13523&amp;picture=tar-en-paus" TargetMode="External"/><Relationship Id="rId4" Type="http://schemas.openxmlformats.org/officeDocument/2006/relationships/image" Target="../media/image9.jpg"/></Relationships>
</file>

<file path=ppt/slides/_rels/slide14.xml.rels><?xml version="1.0" encoding="UTF-8" standalone="yes"?>
<Relationships xmlns="http://schemas.openxmlformats.org/package/2006/relationships"><Relationship Id="rId8" Type="http://schemas.openxmlformats.org/officeDocument/2006/relationships/hyperlink" Target="https://svgsilh.com/image/146018.html" TargetMode="External"/><Relationship Id="rId3" Type="http://schemas.openxmlformats.org/officeDocument/2006/relationships/hyperlink" Target="https://www.pexels.com/video/man-reading-a-book-by-the-window-8275081/" TargetMode="External"/><Relationship Id="rId7" Type="http://schemas.openxmlformats.org/officeDocument/2006/relationships/image" Target="../media/image11.sv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hyperlink" Target="https://www.publicdomainpictures.net/view-image.php?image=13523&amp;picture=tar-en-paus" TargetMode="External"/><Relationship Id="rId4" Type="http://schemas.openxmlformats.org/officeDocument/2006/relationships/image" Target="../media/image9.jpg"/></Relationships>
</file>

<file path=ppt/slides/_rels/slide15.xml.rels><?xml version="1.0" encoding="UTF-8" standalone="yes"?>
<Relationships xmlns="http://schemas.openxmlformats.org/package/2006/relationships"><Relationship Id="rId3" Type="http://schemas.openxmlformats.org/officeDocument/2006/relationships/hyperlink" Target="https://www.pexels.com/video/man-reading-a-book-by-the-window-8275081/" TargetMode="External"/><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hyperlink" Target="https://creativecommons.org/licenses/by-sa/3.0/" TargetMode="External"/><Relationship Id="rId5" Type="http://schemas.openxmlformats.org/officeDocument/2006/relationships/hyperlink" Target="https://en.wikipedia.org/wiki/File:Red_Checkmark.svg" TargetMode="Externa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hyperlink" Target="https://pixabay.com/en/book-books-library-books-reading-2022464/" TargetMode="External"/><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pixabay.com/illustrations/light-bulb-shining-icon-light-1318337/" TargetMode="External"/><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pixabay.com/illustrations/light-bulb-shining-icon-light-1318337/" TargetMode="External"/><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pixabay.com/illustrations/light-bulb-shining-icon-light-1318337/" TargetMode="External"/><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pixabay.com/illustrations/light-bulb-shining-icon-light-1318337/" TargetMode="External"/><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pixabay.com/en/book-books-library-books-reading-2022464/" TargetMode="External"/><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pixabay.com/en/book-books-library-books-reading-2022464/" TargetMode="External"/><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www.pexels.com/photo/back-view-photo-of-three-people-walking-on-road-2582610/" TargetMode="External"/><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pixabay.com/en/book-books-library-books-reading-2022464/" TargetMode="External"/><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gamebanana.com/sprays/14778" TargetMode="External"/><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s://improvingliteracy.org/glossary/literacy" TargetMode="External"/><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hyperlink" Target="http://improvingliteracy.org/"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improvingliteracy.org/" TargetMode="External"/><Relationship Id="rId2" Type="http://schemas.openxmlformats.org/officeDocument/2006/relationships/hyperlink" Target="https://improvingliteracy.org/glossary/literacy" TargetMode="Externa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s://youtu.be/cnkJ6VvDr2M" TargetMode="External"/><Relationship Id="rId1" Type="http://schemas.openxmlformats.org/officeDocument/2006/relationships/slideLayout" Target="../slideLayouts/slideLayout7.xml"/><Relationship Id="rId4" Type="http://schemas.openxmlformats.org/officeDocument/2006/relationships/hyperlink" Target="https://pxhere.com/ko/photo/1428401"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https://pixabay.com/en/five-number-5-digit-font-1181079/" TargetMode="External"/><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hyperlink" Target="https://gamebanana.com/sprays/14778" TargetMode="External"/><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hyperlink" Target="https://gamebanana.com/sprays/14778" TargetMode="External"/><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hyperlink" Target="https://gamebanana.com/sprays/14778" TargetMode="External"/><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https://fhlogo.blogspot.com/2011/10/yes.html" TargetMode="External"/><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hyperlink" Target="https://pixabay.com/fr/point-d-exclamation-mark-bouton-48283/" TargetMode="External"/><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hyperlink" Target="http://flickr.com/photos/viatorius/5610477551" TargetMode="External"/><Relationship Id="rId7" Type="http://schemas.openxmlformats.org/officeDocument/2006/relationships/hyperlink" Target="https://pxhere.com/en/photo/1206078" TargetMode="External"/><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image" Target="../media/image24.jpg"/><Relationship Id="rId5" Type="http://schemas.openxmlformats.org/officeDocument/2006/relationships/hyperlink" Target="https://tribework.blogspot.com/2011/09/what-to-do-when-heshe-resents-me.html" TargetMode="External"/><Relationship Id="rId4" Type="http://schemas.openxmlformats.org/officeDocument/2006/relationships/image" Target="../media/image23.jpg"/></Relationships>
</file>

<file path=ppt/slides/_rels/slide75.xml.rels><?xml version="1.0" encoding="UTF-8" standalone="yes"?>
<Relationships xmlns="http://schemas.openxmlformats.org/package/2006/relationships"><Relationship Id="rId3" Type="http://schemas.openxmlformats.org/officeDocument/2006/relationships/hyperlink" Target="https://pxhere.com/en/photo/1206078" TargetMode="External"/><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hyperlink" Target="https://www.youtube.com/watch?v=NH81N_wsn9I" TargetMode="External"/><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8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hyperlink" Target="https://en.wikipedia.org/wiki/President_of_the_United_States" TargetMode="External"/><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hyperlink" Target="https://creativecommons.org/licenses/by-sa/3.0/" TargetMode="Externa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hyperlink" Target="https://commons.wikimedia.org/wiki/File:Peanut_Butter_and_Jelly_Sandwich.jpg" TargetMode="External"/><Relationship Id="rId2" Type="http://schemas.openxmlformats.org/officeDocument/2006/relationships/image" Target="../media/image29.jpg"/><Relationship Id="rId1" Type="http://schemas.openxmlformats.org/officeDocument/2006/relationships/slideLayout" Target="../slideLayouts/slideLayout7.xml"/><Relationship Id="rId5" Type="http://schemas.openxmlformats.org/officeDocument/2006/relationships/hyperlink" Target="https://commons.wikimedia.org/wiki/File:Peanuts_(1).jpg" TargetMode="External"/><Relationship Id="rId4" Type="http://schemas.openxmlformats.org/officeDocument/2006/relationships/image" Target="../media/image30.jpg"/></Relationships>
</file>

<file path=ppt/slides/_rels/slide93.xml.rels><?xml version="1.0" encoding="UTF-8" standalone="yes"?>
<Relationships xmlns="http://schemas.openxmlformats.org/package/2006/relationships"><Relationship Id="rId3" Type="http://schemas.openxmlformats.org/officeDocument/2006/relationships/hyperlink" Target="https://commons.wikimedia.org/wiki/File:Peanut_Butter_and_Jelly_Sandwich.jpg" TargetMode="External"/><Relationship Id="rId2" Type="http://schemas.openxmlformats.org/officeDocument/2006/relationships/image" Target="../media/image29.jpg"/><Relationship Id="rId1" Type="http://schemas.openxmlformats.org/officeDocument/2006/relationships/slideLayout" Target="../slideLayouts/slideLayout7.xml"/><Relationship Id="rId5" Type="http://schemas.openxmlformats.org/officeDocument/2006/relationships/hyperlink" Target="https://commons.wikimedia.org/wiki/File:Peanuts_(1).jpg" TargetMode="External"/><Relationship Id="rId4" Type="http://schemas.openxmlformats.org/officeDocument/2006/relationships/image" Target="../media/image30.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96B4B-FECE-6F11-7207-A4248C488BB0}"/>
              </a:ext>
            </a:extLst>
          </p:cNvPr>
          <p:cNvSpPr>
            <a:spLocks noGrp="1"/>
          </p:cNvSpPr>
          <p:nvPr>
            <p:ph type="ctrTitle"/>
          </p:nvPr>
        </p:nvSpPr>
        <p:spPr>
          <a:xfrm>
            <a:off x="893853" y="277403"/>
            <a:ext cx="10346076" cy="1466724"/>
          </a:xfrm>
          <a:solidFill>
            <a:srgbClr val="C00000"/>
          </a:solidFill>
        </p:spPr>
        <p:txBody>
          <a:bodyPr/>
          <a:lstStyle/>
          <a:p>
            <a:endParaRPr lang="en-US" dirty="0"/>
          </a:p>
        </p:txBody>
      </p:sp>
      <p:pic>
        <p:nvPicPr>
          <p:cNvPr id="5" name="Picture 4">
            <a:extLst>
              <a:ext uri="{FF2B5EF4-FFF2-40B4-BE49-F238E27FC236}">
                <a16:creationId xmlns:a16="http://schemas.microsoft.com/office/drawing/2014/main" id="{2699FB6D-528B-A1CC-4D42-E7D3EDD2F92C}"/>
              </a:ext>
            </a:extLst>
          </p:cNvPr>
          <p:cNvPicPr>
            <a:picLocks noChangeAspect="1"/>
          </p:cNvPicPr>
          <p:nvPr/>
        </p:nvPicPr>
        <p:blipFill>
          <a:blip r:embed="rId4"/>
          <a:stretch>
            <a:fillRect/>
          </a:stretch>
        </p:blipFill>
        <p:spPr>
          <a:xfrm>
            <a:off x="1065025" y="416148"/>
            <a:ext cx="10061948" cy="1189234"/>
          </a:xfrm>
          <a:prstGeom prst="rect">
            <a:avLst/>
          </a:prstGeom>
        </p:spPr>
      </p:pic>
      <p:sp>
        <p:nvSpPr>
          <p:cNvPr id="13" name="TextBox 12">
            <a:extLst>
              <a:ext uri="{FF2B5EF4-FFF2-40B4-BE49-F238E27FC236}">
                <a16:creationId xmlns:a16="http://schemas.microsoft.com/office/drawing/2014/main" id="{383FC498-93F7-9179-813D-2B3FF7EB6347}"/>
              </a:ext>
            </a:extLst>
          </p:cNvPr>
          <p:cNvSpPr txBox="1"/>
          <p:nvPr/>
        </p:nvSpPr>
        <p:spPr>
          <a:xfrm>
            <a:off x="3046997" y="3244334"/>
            <a:ext cx="6093994" cy="369332"/>
          </a:xfrm>
          <a:prstGeom prst="rect">
            <a:avLst/>
          </a:prstGeom>
          <a:noFill/>
        </p:spPr>
        <p:txBody>
          <a:bodyPr wrap="square">
            <a:spAutoFit/>
          </a:bodyPr>
          <a:lstStyle/>
          <a:p>
            <a:r>
              <a:rPr lang="en-US" b="0" dirty="0">
                <a:effectLst/>
              </a:rPr>
              <a:t> </a:t>
            </a:r>
            <a:endParaRPr lang="en-US" dirty="0"/>
          </a:p>
        </p:txBody>
      </p:sp>
      <p:sp>
        <p:nvSpPr>
          <p:cNvPr id="20" name="TextBox 19">
            <a:extLst>
              <a:ext uri="{FF2B5EF4-FFF2-40B4-BE49-F238E27FC236}">
                <a16:creationId xmlns:a16="http://schemas.microsoft.com/office/drawing/2014/main" id="{51670E9B-1B06-9CA4-93EB-054F8A1EF952}"/>
              </a:ext>
            </a:extLst>
          </p:cNvPr>
          <p:cNvSpPr txBox="1"/>
          <p:nvPr/>
        </p:nvSpPr>
        <p:spPr>
          <a:xfrm>
            <a:off x="1030972" y="2333999"/>
            <a:ext cx="4032050" cy="3724096"/>
          </a:xfrm>
          <a:prstGeom prst="rect">
            <a:avLst/>
          </a:prstGeom>
          <a:noFill/>
        </p:spPr>
        <p:txBody>
          <a:bodyPr wrap="square" rtlCol="0">
            <a:spAutoFit/>
          </a:bodyPr>
          <a:lstStyle/>
          <a:p>
            <a:r>
              <a:rPr lang="en-US" sz="4000" dirty="0">
                <a:solidFill>
                  <a:srgbClr val="FF0000"/>
                </a:solidFill>
                <a:highlight>
                  <a:srgbClr val="FFFF00"/>
                </a:highlight>
              </a:rPr>
              <a:t>First:</a:t>
            </a:r>
          </a:p>
          <a:p>
            <a:r>
              <a:rPr lang="en-US" sz="2800" dirty="0">
                <a:solidFill>
                  <a:schemeClr val="bg1"/>
                </a:solidFill>
              </a:rPr>
              <a:t>Watch Introduction Video from the Social Studies Department Clayton County before starting PowerPoint. Click video with mouse until white play bar comes </a:t>
            </a:r>
            <a:r>
              <a:rPr lang="en-US" sz="2800">
                <a:solidFill>
                  <a:schemeClr val="bg1"/>
                </a:solidFill>
              </a:rPr>
              <a:t>up below. </a:t>
            </a:r>
            <a:endParaRPr lang="en-US" sz="2800" dirty="0">
              <a:solidFill>
                <a:schemeClr val="bg1"/>
              </a:solidFill>
            </a:endParaRPr>
          </a:p>
        </p:txBody>
      </p:sp>
      <p:pic>
        <p:nvPicPr>
          <p:cNvPr id="4" name="Social Studies Preplanning Intro_2024 - Made with Clipchamp_1722008512420">
            <a:hlinkClick r:id="" action="ppaction://media"/>
            <a:extLst>
              <a:ext uri="{FF2B5EF4-FFF2-40B4-BE49-F238E27FC236}">
                <a16:creationId xmlns:a16="http://schemas.microsoft.com/office/drawing/2014/main" id="{0E01749C-3EC3-4852-F5B8-4CBB0267DCF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14931" y="2482698"/>
            <a:ext cx="5767705" cy="3244334"/>
          </a:xfrm>
          <a:prstGeom prst="rect">
            <a:avLst/>
          </a:prstGeom>
        </p:spPr>
      </p:pic>
      <p:sp>
        <p:nvSpPr>
          <p:cNvPr id="6" name="Arrow: Right 5">
            <a:extLst>
              <a:ext uri="{FF2B5EF4-FFF2-40B4-BE49-F238E27FC236}">
                <a16:creationId xmlns:a16="http://schemas.microsoft.com/office/drawing/2014/main" id="{A1C2E9C6-239B-6E80-4BF8-C6B106568A8A}"/>
              </a:ext>
            </a:extLst>
          </p:cNvPr>
          <p:cNvSpPr/>
          <p:nvPr/>
        </p:nvSpPr>
        <p:spPr>
          <a:xfrm>
            <a:off x="3231949" y="5957220"/>
            <a:ext cx="2273969" cy="484632"/>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51097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6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6E992C-9575-E722-70AB-609BF24E5BC1}"/>
              </a:ext>
            </a:extLst>
          </p:cNvPr>
          <p:cNvSpPr txBox="1"/>
          <p:nvPr/>
        </p:nvSpPr>
        <p:spPr>
          <a:xfrm>
            <a:off x="828313" y="441777"/>
            <a:ext cx="10370634" cy="6401753"/>
          </a:xfrm>
          <a:prstGeom prst="rect">
            <a:avLst/>
          </a:prstGeom>
          <a:noFill/>
        </p:spPr>
        <p:txBody>
          <a:bodyPr wrap="square">
            <a:spAutoFit/>
          </a:bodyPr>
          <a:lstStyle/>
          <a:p>
            <a:endParaRPr lang="en-US" sz="2600" dirty="0">
              <a:solidFill>
                <a:srgbClr val="00B0F0"/>
              </a:solidFill>
              <a:latin typeface="Kristen ITC" panose="03050502040202030202" pitchFamily="66" charset="0"/>
            </a:endParaRPr>
          </a:p>
          <a:p>
            <a:pPr algn="ctr"/>
            <a:r>
              <a:rPr lang="en-US" sz="4800" dirty="0">
                <a:solidFill>
                  <a:schemeClr val="bg1"/>
                </a:solidFill>
                <a:latin typeface="Lakki Reddy"/>
              </a:rPr>
              <a:t>    Concise Curriculum is formatted to support different learning styles.</a:t>
            </a:r>
          </a:p>
          <a:p>
            <a:pPr marL="685800" indent="-685800" algn="ctr">
              <a:buFont typeface="Arial" panose="020B0604020202020204" pitchFamily="34" charset="0"/>
              <a:buChar char="•"/>
            </a:pPr>
            <a:endParaRPr lang="en-US" sz="4800" dirty="0">
              <a:solidFill>
                <a:schemeClr val="bg1"/>
              </a:solidFill>
              <a:latin typeface="Kristen ITC" panose="03050502040202030202" pitchFamily="66" charset="0"/>
            </a:endParaRPr>
          </a:p>
          <a:p>
            <a:pPr marL="685800" indent="-685800" algn="ctr">
              <a:buFont typeface="Arial" panose="020B0604020202020204" pitchFamily="34" charset="0"/>
              <a:buChar char="•"/>
            </a:pPr>
            <a:endParaRPr lang="en-US" sz="4400" dirty="0">
              <a:solidFill>
                <a:schemeClr val="bg1"/>
              </a:solidFill>
              <a:latin typeface="Kristen ITC" panose="03050502040202030202" pitchFamily="66" charset="0"/>
            </a:endParaRPr>
          </a:p>
          <a:p>
            <a:pPr algn="ctr"/>
            <a:r>
              <a:rPr lang="en-US" sz="4800" dirty="0">
                <a:solidFill>
                  <a:schemeClr val="bg1"/>
                </a:solidFill>
                <a:latin typeface="Lakki Reddy"/>
              </a:rPr>
              <a:t>Concise Curriculum is understandable,</a:t>
            </a:r>
          </a:p>
          <a:p>
            <a:pPr algn="ctr"/>
            <a:r>
              <a:rPr lang="en-US" sz="4800" dirty="0">
                <a:solidFill>
                  <a:schemeClr val="bg1"/>
                </a:solidFill>
                <a:latin typeface="Lakki Reddy"/>
              </a:rPr>
              <a:t>accessible, engaging, and beneficial to all learners.</a:t>
            </a:r>
          </a:p>
          <a:p>
            <a:pPr algn="ctr"/>
            <a:endParaRPr lang="en-US" sz="4800" dirty="0">
              <a:solidFill>
                <a:schemeClr val="bg1"/>
              </a:solidFill>
              <a:latin typeface="Kristen ITC" panose="03050502040202030202" pitchFamily="66" charset="0"/>
            </a:endParaRPr>
          </a:p>
        </p:txBody>
      </p:sp>
      <p:sp>
        <p:nvSpPr>
          <p:cNvPr id="2" name="Star: 5 Points 1">
            <a:extLst>
              <a:ext uri="{FF2B5EF4-FFF2-40B4-BE49-F238E27FC236}">
                <a16:creationId xmlns:a16="http://schemas.microsoft.com/office/drawing/2014/main" id="{26955CD9-A6CD-341A-0C1F-5244452026BE}"/>
              </a:ext>
            </a:extLst>
          </p:cNvPr>
          <p:cNvSpPr/>
          <p:nvPr/>
        </p:nvSpPr>
        <p:spPr>
          <a:xfrm>
            <a:off x="828313" y="2301995"/>
            <a:ext cx="1579162" cy="1302190"/>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tar: 5 Points 3">
            <a:extLst>
              <a:ext uri="{FF2B5EF4-FFF2-40B4-BE49-F238E27FC236}">
                <a16:creationId xmlns:a16="http://schemas.microsoft.com/office/drawing/2014/main" id="{1B253E01-3C5C-7AE9-84D2-77A87605246A}"/>
              </a:ext>
            </a:extLst>
          </p:cNvPr>
          <p:cNvSpPr/>
          <p:nvPr/>
        </p:nvSpPr>
        <p:spPr>
          <a:xfrm>
            <a:off x="9784525" y="2301995"/>
            <a:ext cx="1579162" cy="1302190"/>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3699430-C005-ABC1-5E99-8E6848843FD8}"/>
              </a:ext>
            </a:extLst>
          </p:cNvPr>
          <p:cNvSpPr txBox="1"/>
          <p:nvPr/>
        </p:nvSpPr>
        <p:spPr>
          <a:xfrm>
            <a:off x="868541" y="5893003"/>
            <a:ext cx="10816182" cy="523220"/>
          </a:xfrm>
          <a:prstGeom prst="rect">
            <a:avLst/>
          </a:prstGeom>
          <a:noFill/>
        </p:spPr>
        <p:txBody>
          <a:bodyPr wrap="square">
            <a:spAutoFit/>
          </a:bodyPr>
          <a:lstStyle/>
          <a:p>
            <a:pPr algn="ctr"/>
            <a:r>
              <a:rPr lang="en-US" sz="2400" dirty="0">
                <a:solidFill>
                  <a:schemeClr val="bg1"/>
                </a:solidFill>
                <a:latin typeface="Kristen ITC" panose="03050502040202030202" pitchFamily="66" charset="0"/>
              </a:rPr>
              <a:t>  </a:t>
            </a:r>
            <a:r>
              <a:rPr lang="en-US" sz="2800" dirty="0">
                <a:solidFill>
                  <a:schemeClr val="bg1"/>
                </a:solidFill>
                <a:latin typeface="Lakki Reddy"/>
              </a:rPr>
              <a:t>Concise Curriculum Supports the Science of Reading Research</a:t>
            </a:r>
            <a:endParaRPr lang="en-US" sz="2400" dirty="0">
              <a:solidFill>
                <a:schemeClr val="bg1"/>
              </a:solidFill>
              <a:latin typeface="Lakki Reddy"/>
            </a:endParaRPr>
          </a:p>
        </p:txBody>
      </p:sp>
    </p:spTree>
    <p:extLst>
      <p:ext uri="{BB962C8B-B14F-4D97-AF65-F5344CB8AC3E}">
        <p14:creationId xmlns:p14="http://schemas.microsoft.com/office/powerpoint/2010/main" val="555909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E2F568-B615-E756-5C3A-76D0089F06F9}"/>
              </a:ext>
            </a:extLst>
          </p:cNvPr>
          <p:cNvSpPr txBox="1"/>
          <p:nvPr/>
        </p:nvSpPr>
        <p:spPr>
          <a:xfrm>
            <a:off x="601579" y="421105"/>
            <a:ext cx="10551695" cy="1569660"/>
          </a:xfrm>
          <a:prstGeom prst="rect">
            <a:avLst/>
          </a:prstGeom>
          <a:noFill/>
        </p:spPr>
        <p:txBody>
          <a:bodyPr wrap="square" rtlCol="0">
            <a:spAutoFit/>
          </a:bodyPr>
          <a:lstStyle/>
          <a:p>
            <a:r>
              <a:rPr lang="en-US" sz="4800" dirty="0">
                <a:solidFill>
                  <a:srgbClr val="FF0000"/>
                </a:solidFill>
                <a:highlight>
                  <a:srgbClr val="FFFF00"/>
                </a:highlight>
                <a:latin typeface="Lakki Reddy"/>
              </a:rPr>
              <a:t>Writing</a:t>
            </a:r>
          </a:p>
          <a:p>
            <a:endParaRPr lang="en-US" sz="4800" dirty="0">
              <a:solidFill>
                <a:schemeClr val="bg1"/>
              </a:solidFill>
              <a:latin typeface="Lakki Reddy"/>
            </a:endParaRPr>
          </a:p>
        </p:txBody>
      </p:sp>
      <p:pic>
        <p:nvPicPr>
          <p:cNvPr id="3" name="Picture 2" descr="Close-up of a paper&#10;&#10;Description automatically generated">
            <a:extLst>
              <a:ext uri="{FF2B5EF4-FFF2-40B4-BE49-F238E27FC236}">
                <a16:creationId xmlns:a16="http://schemas.microsoft.com/office/drawing/2014/main" id="{A4416347-0F94-48E9-12D2-740CD94913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7426" y="312822"/>
            <a:ext cx="4981074" cy="6220325"/>
          </a:xfrm>
          <a:prstGeom prst="rect">
            <a:avLst/>
          </a:prstGeom>
        </p:spPr>
      </p:pic>
      <p:sp>
        <p:nvSpPr>
          <p:cNvPr id="4" name="TextBox 3">
            <a:extLst>
              <a:ext uri="{FF2B5EF4-FFF2-40B4-BE49-F238E27FC236}">
                <a16:creationId xmlns:a16="http://schemas.microsoft.com/office/drawing/2014/main" id="{4226EC3F-AABD-79E1-6575-39EDE65B6E5B}"/>
              </a:ext>
            </a:extLst>
          </p:cNvPr>
          <p:cNvSpPr txBox="1"/>
          <p:nvPr/>
        </p:nvSpPr>
        <p:spPr>
          <a:xfrm>
            <a:off x="1512711" y="1990765"/>
            <a:ext cx="3668889" cy="646331"/>
          </a:xfrm>
          <a:prstGeom prst="rect">
            <a:avLst/>
          </a:prstGeom>
          <a:noFill/>
        </p:spPr>
        <p:txBody>
          <a:bodyPr wrap="square" rtlCol="0">
            <a:spAutoFit/>
          </a:bodyPr>
          <a:lstStyle/>
          <a:p>
            <a:endParaRPr lang="en-US" dirty="0"/>
          </a:p>
          <a:p>
            <a:endParaRPr lang="en-US" dirty="0"/>
          </a:p>
        </p:txBody>
      </p:sp>
      <p:sp>
        <p:nvSpPr>
          <p:cNvPr id="6" name="TextBox 5">
            <a:extLst>
              <a:ext uri="{FF2B5EF4-FFF2-40B4-BE49-F238E27FC236}">
                <a16:creationId xmlns:a16="http://schemas.microsoft.com/office/drawing/2014/main" id="{32F3E353-9166-E393-D2C1-8932D3C79B67}"/>
              </a:ext>
            </a:extLst>
          </p:cNvPr>
          <p:cNvSpPr txBox="1"/>
          <p:nvPr/>
        </p:nvSpPr>
        <p:spPr>
          <a:xfrm>
            <a:off x="477402" y="1476699"/>
            <a:ext cx="4839665" cy="4524315"/>
          </a:xfrm>
          <a:prstGeom prst="rect">
            <a:avLst/>
          </a:prstGeom>
          <a:noFill/>
        </p:spPr>
        <p:txBody>
          <a:bodyPr wrap="square">
            <a:spAutoFit/>
          </a:bodyPr>
          <a:lstStyle/>
          <a:p>
            <a:r>
              <a:rPr lang="en-US" sz="3200" dirty="0">
                <a:solidFill>
                  <a:schemeClr val="bg1"/>
                </a:solidFill>
              </a:rPr>
              <a:t>This is an opinion writing prompt – Students will give their opinion and locate evidence in the text to support their answers. This is imperative for students to practice the different writing genres as they advance into third grade. </a:t>
            </a:r>
          </a:p>
        </p:txBody>
      </p:sp>
    </p:spTree>
    <p:extLst>
      <p:ext uri="{BB962C8B-B14F-4D97-AF65-F5344CB8AC3E}">
        <p14:creationId xmlns:p14="http://schemas.microsoft.com/office/powerpoint/2010/main" val="40443116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E2F568-B615-E756-5C3A-76D0089F06F9}"/>
              </a:ext>
            </a:extLst>
          </p:cNvPr>
          <p:cNvSpPr txBox="1"/>
          <p:nvPr/>
        </p:nvSpPr>
        <p:spPr>
          <a:xfrm>
            <a:off x="646184" y="1067876"/>
            <a:ext cx="11040294" cy="4462760"/>
          </a:xfrm>
          <a:prstGeom prst="rect">
            <a:avLst/>
          </a:prstGeom>
          <a:noFill/>
        </p:spPr>
        <p:txBody>
          <a:bodyPr wrap="square" rtlCol="0">
            <a:spAutoFit/>
          </a:bodyPr>
          <a:lstStyle/>
          <a:p>
            <a:r>
              <a:rPr lang="en-US" sz="4800" dirty="0">
                <a:solidFill>
                  <a:schemeClr val="bg1"/>
                </a:solidFill>
                <a:latin typeface="Lakki Reddy"/>
              </a:rPr>
              <a:t>The Second Grade Book – flip book format for you to use in your classroom</a:t>
            </a:r>
          </a:p>
          <a:p>
            <a:endParaRPr lang="en-US" sz="4800" dirty="0">
              <a:solidFill>
                <a:schemeClr val="bg1"/>
              </a:solidFill>
              <a:latin typeface="Lakki Reddy"/>
            </a:endParaRPr>
          </a:p>
          <a:p>
            <a:r>
              <a:rPr lang="en-US" sz="4800" dirty="0">
                <a:solidFill>
                  <a:schemeClr val="bg1"/>
                </a:solidFill>
                <a:latin typeface="Lakki Reddy"/>
              </a:rPr>
              <a:t>Pull up the Second Grade book here:</a:t>
            </a:r>
          </a:p>
          <a:p>
            <a:endParaRPr lang="en-US" sz="4800" dirty="0">
              <a:solidFill>
                <a:schemeClr val="bg1"/>
              </a:solidFill>
              <a:latin typeface="Lakki Reddy"/>
            </a:endParaRPr>
          </a:p>
          <a:p>
            <a:r>
              <a:rPr lang="en-US" sz="4000" dirty="0">
                <a:hlinkClick r:id="rId2"/>
              </a:rPr>
              <a:t>All Social Studies Demo | Concisecurriculum</a:t>
            </a:r>
            <a:endParaRPr lang="en-US" sz="4000" dirty="0">
              <a:solidFill>
                <a:schemeClr val="bg1"/>
              </a:solidFill>
              <a:latin typeface="Lakki Reddy"/>
            </a:endParaRPr>
          </a:p>
        </p:txBody>
      </p:sp>
      <p:pic>
        <p:nvPicPr>
          <p:cNvPr id="3" name="Picture 2" descr="A blue cover with a question mark&#10;&#10;Description automatically generated">
            <a:extLst>
              <a:ext uri="{FF2B5EF4-FFF2-40B4-BE49-F238E27FC236}">
                <a16:creationId xmlns:a16="http://schemas.microsoft.com/office/drawing/2014/main" id="{96F01D31-46BF-438D-9EEA-BACBF73447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5241" y="2093495"/>
            <a:ext cx="1658036" cy="2181626"/>
          </a:xfrm>
          <a:prstGeom prst="rect">
            <a:avLst/>
          </a:prstGeom>
        </p:spPr>
      </p:pic>
    </p:spTree>
    <p:extLst>
      <p:ext uri="{BB962C8B-B14F-4D97-AF65-F5344CB8AC3E}">
        <p14:creationId xmlns:p14="http://schemas.microsoft.com/office/powerpoint/2010/main" val="165268456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E2F568-B615-E756-5C3A-76D0089F06F9}"/>
              </a:ext>
            </a:extLst>
          </p:cNvPr>
          <p:cNvSpPr txBox="1"/>
          <p:nvPr/>
        </p:nvSpPr>
        <p:spPr>
          <a:xfrm>
            <a:off x="880946" y="2272208"/>
            <a:ext cx="10604810" cy="1846659"/>
          </a:xfrm>
          <a:prstGeom prst="rect">
            <a:avLst/>
          </a:prstGeom>
          <a:noFill/>
        </p:spPr>
        <p:txBody>
          <a:bodyPr wrap="square" rtlCol="0">
            <a:spAutoFit/>
          </a:bodyPr>
          <a:lstStyle/>
          <a:p>
            <a:pPr algn="ctr"/>
            <a:r>
              <a:rPr lang="en-US" sz="4800" dirty="0">
                <a:solidFill>
                  <a:schemeClr val="bg1"/>
                </a:solidFill>
                <a:latin typeface="Lakki Reddy"/>
              </a:rPr>
              <a:t> </a:t>
            </a:r>
            <a:r>
              <a:rPr lang="en-US" sz="6600" dirty="0">
                <a:solidFill>
                  <a:srgbClr val="FF0000"/>
                </a:solidFill>
                <a:highlight>
                  <a:srgbClr val="FFFF00"/>
                </a:highlight>
                <a:latin typeface="Lakki Reddy"/>
              </a:rPr>
              <a:t>The Assessment Guide</a:t>
            </a:r>
            <a:endParaRPr lang="en-US" sz="4800" dirty="0">
              <a:solidFill>
                <a:srgbClr val="FF0000"/>
              </a:solidFill>
              <a:highlight>
                <a:srgbClr val="FFFF00"/>
              </a:highlight>
              <a:latin typeface="Lakki Reddy"/>
            </a:endParaRPr>
          </a:p>
          <a:p>
            <a:endParaRPr lang="en-US" sz="4800" dirty="0">
              <a:solidFill>
                <a:schemeClr val="bg1"/>
              </a:solidFill>
              <a:latin typeface="Lakki Reddy"/>
            </a:endParaRPr>
          </a:p>
        </p:txBody>
      </p:sp>
    </p:spTree>
    <p:extLst>
      <p:ext uri="{BB962C8B-B14F-4D97-AF65-F5344CB8AC3E}">
        <p14:creationId xmlns:p14="http://schemas.microsoft.com/office/powerpoint/2010/main" val="310319311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E2F568-B615-E756-5C3A-76D0089F06F9}"/>
              </a:ext>
            </a:extLst>
          </p:cNvPr>
          <p:cNvSpPr txBox="1"/>
          <p:nvPr/>
        </p:nvSpPr>
        <p:spPr>
          <a:xfrm>
            <a:off x="820152" y="670207"/>
            <a:ext cx="10551695" cy="5262979"/>
          </a:xfrm>
          <a:prstGeom prst="rect">
            <a:avLst/>
          </a:prstGeom>
          <a:noFill/>
        </p:spPr>
        <p:txBody>
          <a:bodyPr wrap="square" rtlCol="0">
            <a:spAutoFit/>
          </a:bodyPr>
          <a:lstStyle/>
          <a:p>
            <a:r>
              <a:rPr lang="en-US" sz="4800" dirty="0">
                <a:solidFill>
                  <a:srgbClr val="FF0000"/>
                </a:solidFill>
                <a:latin typeface="Lakki Reddy"/>
              </a:rPr>
              <a:t>               </a:t>
            </a:r>
            <a:r>
              <a:rPr lang="en-US" sz="4800" dirty="0">
                <a:solidFill>
                  <a:srgbClr val="FF0000"/>
                </a:solidFill>
                <a:highlight>
                  <a:srgbClr val="FFFF00"/>
                </a:highlight>
                <a:latin typeface="Lakki Reddy"/>
              </a:rPr>
              <a:t>The Assessment Guide</a:t>
            </a:r>
          </a:p>
          <a:p>
            <a:pPr marL="571500" indent="-571500">
              <a:buFont typeface="Arial" panose="020B0604020202020204" pitchFamily="34" charset="0"/>
              <a:buChar char="•"/>
            </a:pPr>
            <a:r>
              <a:rPr lang="en-US" sz="4000" dirty="0">
                <a:solidFill>
                  <a:schemeClr val="bg1"/>
                </a:solidFill>
                <a:latin typeface="Lakki Reddy"/>
              </a:rPr>
              <a:t>Vocabulary Assessment</a:t>
            </a:r>
          </a:p>
          <a:p>
            <a:pPr marL="571500" indent="-571500">
              <a:buFont typeface="Arial" panose="020B0604020202020204" pitchFamily="34" charset="0"/>
              <a:buChar char="•"/>
            </a:pPr>
            <a:endParaRPr lang="en-US" sz="2000" dirty="0">
              <a:solidFill>
                <a:schemeClr val="bg1"/>
              </a:solidFill>
              <a:latin typeface="Lakki Reddy"/>
            </a:endParaRPr>
          </a:p>
          <a:p>
            <a:pPr marL="571500" indent="-571500">
              <a:buFont typeface="Arial" panose="020B0604020202020204" pitchFamily="34" charset="0"/>
              <a:buChar char="•"/>
            </a:pPr>
            <a:r>
              <a:rPr lang="en-US" sz="4000" dirty="0">
                <a:solidFill>
                  <a:schemeClr val="bg1"/>
                </a:solidFill>
                <a:latin typeface="Lakki Reddy"/>
              </a:rPr>
              <a:t>Reading Comprehension Assessment</a:t>
            </a:r>
          </a:p>
          <a:p>
            <a:pPr marL="571500" indent="-571500">
              <a:buFont typeface="Arial" panose="020B0604020202020204" pitchFamily="34" charset="0"/>
              <a:buChar char="•"/>
            </a:pPr>
            <a:endParaRPr lang="en-US" sz="2400" dirty="0">
              <a:solidFill>
                <a:schemeClr val="bg1"/>
              </a:solidFill>
              <a:latin typeface="Lakki Reddy"/>
            </a:endParaRPr>
          </a:p>
          <a:p>
            <a:pPr marL="571500" indent="-571500">
              <a:buFont typeface="Arial" panose="020B0604020202020204" pitchFamily="34" charset="0"/>
              <a:buChar char="•"/>
            </a:pPr>
            <a:r>
              <a:rPr lang="en-US" sz="4000" dirty="0">
                <a:solidFill>
                  <a:schemeClr val="bg1"/>
                </a:solidFill>
                <a:latin typeface="Lakki Reddy"/>
              </a:rPr>
              <a:t>Cloze Passages</a:t>
            </a:r>
          </a:p>
          <a:p>
            <a:pPr marL="571500" indent="-571500">
              <a:buFont typeface="Arial" panose="020B0604020202020204" pitchFamily="34" charset="0"/>
              <a:buChar char="•"/>
            </a:pPr>
            <a:endParaRPr lang="en-US" sz="2400" dirty="0">
              <a:solidFill>
                <a:schemeClr val="bg1"/>
              </a:solidFill>
              <a:latin typeface="Lakki Reddy"/>
            </a:endParaRPr>
          </a:p>
          <a:p>
            <a:pPr marL="571500" indent="-571500">
              <a:buFont typeface="Arial" panose="020B0604020202020204" pitchFamily="34" charset="0"/>
              <a:buChar char="•"/>
            </a:pPr>
            <a:r>
              <a:rPr lang="en-US" sz="4000" dirty="0">
                <a:solidFill>
                  <a:schemeClr val="bg1"/>
                </a:solidFill>
                <a:latin typeface="Lakki Reddy"/>
              </a:rPr>
              <a:t>Writing Assessment/Prompts</a:t>
            </a:r>
          </a:p>
          <a:p>
            <a:pPr marL="571500" indent="-571500">
              <a:buFont typeface="Arial" panose="020B0604020202020204" pitchFamily="34" charset="0"/>
              <a:buChar char="•"/>
            </a:pPr>
            <a:endParaRPr lang="en-US" sz="2000" dirty="0">
              <a:solidFill>
                <a:schemeClr val="bg1"/>
              </a:solidFill>
              <a:latin typeface="Lakki Reddy"/>
            </a:endParaRPr>
          </a:p>
          <a:p>
            <a:pPr marL="571500" indent="-571500">
              <a:buFont typeface="Arial" panose="020B0604020202020204" pitchFamily="34" charset="0"/>
              <a:buChar char="•"/>
            </a:pPr>
            <a:r>
              <a:rPr lang="en-US" sz="4000" dirty="0">
                <a:solidFill>
                  <a:schemeClr val="bg1"/>
                </a:solidFill>
                <a:latin typeface="Lakki Reddy"/>
              </a:rPr>
              <a:t>Fluency</a:t>
            </a:r>
            <a:endParaRPr lang="en-US" sz="4800" dirty="0">
              <a:solidFill>
                <a:schemeClr val="bg1"/>
              </a:solidFill>
              <a:latin typeface="Lakki Reddy"/>
            </a:endParaRPr>
          </a:p>
        </p:txBody>
      </p:sp>
    </p:spTree>
    <p:extLst>
      <p:ext uri="{BB962C8B-B14F-4D97-AF65-F5344CB8AC3E}">
        <p14:creationId xmlns:p14="http://schemas.microsoft.com/office/powerpoint/2010/main" val="224020932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E2F568-B615-E756-5C3A-76D0089F06F9}"/>
              </a:ext>
            </a:extLst>
          </p:cNvPr>
          <p:cNvSpPr txBox="1"/>
          <p:nvPr/>
        </p:nvSpPr>
        <p:spPr>
          <a:xfrm>
            <a:off x="601579" y="421105"/>
            <a:ext cx="10551695" cy="5878532"/>
          </a:xfrm>
          <a:prstGeom prst="rect">
            <a:avLst/>
          </a:prstGeom>
          <a:noFill/>
        </p:spPr>
        <p:txBody>
          <a:bodyPr wrap="square" rtlCol="0">
            <a:spAutoFit/>
          </a:bodyPr>
          <a:lstStyle/>
          <a:p>
            <a:pPr algn="ctr"/>
            <a:r>
              <a:rPr lang="en-US" sz="4800" dirty="0">
                <a:solidFill>
                  <a:srgbClr val="FF0000"/>
                </a:solidFill>
                <a:highlight>
                  <a:srgbClr val="FFFF00"/>
                </a:highlight>
                <a:latin typeface="Lakki Reddy"/>
              </a:rPr>
              <a:t>The Assessment Guide</a:t>
            </a:r>
          </a:p>
          <a:p>
            <a:endParaRPr lang="en-US" sz="4000" dirty="0">
              <a:solidFill>
                <a:schemeClr val="bg1"/>
              </a:solidFill>
              <a:latin typeface="Lakki Reddy"/>
            </a:endParaRPr>
          </a:p>
          <a:p>
            <a:r>
              <a:rPr lang="en-US" sz="4000" dirty="0">
                <a:solidFill>
                  <a:schemeClr val="bg1"/>
                </a:solidFill>
                <a:latin typeface="Lakki Reddy"/>
              </a:rPr>
              <a:t>Writing about meaningful content serves multiple purposes : </a:t>
            </a:r>
          </a:p>
          <a:p>
            <a:endParaRPr lang="en-US" sz="4000" dirty="0">
              <a:solidFill>
                <a:schemeClr val="bg1"/>
              </a:solidFill>
              <a:latin typeface="Lakki Reddy"/>
            </a:endParaRPr>
          </a:p>
          <a:p>
            <a:pPr marL="571500" indent="-571500">
              <a:buFont typeface="Arial" panose="020B0604020202020204" pitchFamily="34" charset="0"/>
              <a:buChar char="•"/>
            </a:pPr>
            <a:r>
              <a:rPr lang="en-US" sz="4000" dirty="0">
                <a:solidFill>
                  <a:srgbClr val="FF0000"/>
                </a:solidFill>
                <a:highlight>
                  <a:srgbClr val="FFFF00"/>
                </a:highlight>
                <a:latin typeface="Lakki Reddy"/>
              </a:rPr>
              <a:t>learning/synthesizing the SS content </a:t>
            </a:r>
          </a:p>
          <a:p>
            <a:endParaRPr lang="en-US" sz="4000" dirty="0">
              <a:solidFill>
                <a:schemeClr val="bg1"/>
              </a:solidFill>
              <a:latin typeface="Lakki Reddy"/>
            </a:endParaRPr>
          </a:p>
          <a:p>
            <a:pPr marL="571500" indent="-571500">
              <a:buFont typeface="Arial" panose="020B0604020202020204" pitchFamily="34" charset="0"/>
              <a:buChar char="•"/>
            </a:pPr>
            <a:r>
              <a:rPr lang="en-US" sz="4000" dirty="0">
                <a:solidFill>
                  <a:srgbClr val="FF0000"/>
                </a:solidFill>
                <a:highlight>
                  <a:srgbClr val="FFFF00"/>
                </a:highlight>
                <a:latin typeface="Lakki Reddy"/>
              </a:rPr>
              <a:t>practices different writing genres</a:t>
            </a:r>
          </a:p>
          <a:p>
            <a:endParaRPr lang="en-US" sz="4800" dirty="0">
              <a:solidFill>
                <a:schemeClr val="bg1"/>
              </a:solidFill>
              <a:latin typeface="Lakki Reddy"/>
            </a:endParaRPr>
          </a:p>
        </p:txBody>
      </p:sp>
    </p:spTree>
    <p:extLst>
      <p:ext uri="{BB962C8B-B14F-4D97-AF65-F5344CB8AC3E}">
        <p14:creationId xmlns:p14="http://schemas.microsoft.com/office/powerpoint/2010/main" val="208490433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E2F568-B615-E756-5C3A-76D0089F06F9}"/>
              </a:ext>
            </a:extLst>
          </p:cNvPr>
          <p:cNvSpPr txBox="1"/>
          <p:nvPr/>
        </p:nvSpPr>
        <p:spPr>
          <a:xfrm>
            <a:off x="601579" y="421105"/>
            <a:ext cx="10551695" cy="6663363"/>
          </a:xfrm>
          <a:prstGeom prst="rect">
            <a:avLst/>
          </a:prstGeom>
          <a:noFill/>
        </p:spPr>
        <p:txBody>
          <a:bodyPr wrap="square" rtlCol="0">
            <a:spAutoFit/>
          </a:bodyPr>
          <a:lstStyle/>
          <a:p>
            <a:pPr algn="ctr"/>
            <a:r>
              <a:rPr lang="en-US" sz="4800" dirty="0">
                <a:solidFill>
                  <a:srgbClr val="FF0000"/>
                </a:solidFill>
                <a:highlight>
                  <a:srgbClr val="FFFF00"/>
                </a:highlight>
                <a:latin typeface="Lakki Reddy"/>
              </a:rPr>
              <a:t>The Assessment Guide</a:t>
            </a:r>
          </a:p>
          <a:p>
            <a:r>
              <a:rPr lang="en-US" sz="4000" dirty="0">
                <a:solidFill>
                  <a:schemeClr val="bg1"/>
                </a:solidFill>
                <a:latin typeface="Lakki Reddy"/>
              </a:rPr>
              <a:t>Reading Comprehension</a:t>
            </a:r>
          </a:p>
          <a:p>
            <a:r>
              <a:rPr lang="en-US" sz="4000" dirty="0">
                <a:solidFill>
                  <a:schemeClr val="bg1"/>
                </a:solidFill>
                <a:latin typeface="Lakki Reddy"/>
              </a:rPr>
              <a:t>Assessment</a:t>
            </a:r>
          </a:p>
          <a:p>
            <a:endParaRPr lang="en-US" sz="1100" dirty="0">
              <a:solidFill>
                <a:schemeClr val="bg1"/>
              </a:solidFill>
              <a:latin typeface="Lakki Reddy"/>
            </a:endParaRPr>
          </a:p>
          <a:p>
            <a:r>
              <a:rPr lang="en-US" sz="2400" dirty="0">
                <a:solidFill>
                  <a:schemeClr val="bg1"/>
                </a:solidFill>
                <a:latin typeface="Lakki Reddy"/>
              </a:rPr>
              <a:t>Assesses reading comprehension of relevant </a:t>
            </a:r>
          </a:p>
          <a:p>
            <a:r>
              <a:rPr lang="en-US" sz="2400" dirty="0">
                <a:solidFill>
                  <a:schemeClr val="bg1"/>
                </a:solidFill>
                <a:latin typeface="Lakki Reddy"/>
              </a:rPr>
              <a:t>non-fiction texts</a:t>
            </a:r>
          </a:p>
          <a:p>
            <a:endParaRPr lang="en-US" sz="1050" dirty="0">
              <a:solidFill>
                <a:schemeClr val="bg1"/>
              </a:solidFill>
              <a:latin typeface="Lakki Reddy"/>
            </a:endParaRPr>
          </a:p>
          <a:p>
            <a:r>
              <a:rPr lang="en-US" sz="2400" dirty="0">
                <a:solidFill>
                  <a:schemeClr val="bg1"/>
                </a:solidFill>
                <a:latin typeface="Lakki Reddy"/>
              </a:rPr>
              <a:t>Chronological Order – this question leads to a </a:t>
            </a:r>
          </a:p>
          <a:p>
            <a:r>
              <a:rPr lang="en-US" sz="2400" dirty="0">
                <a:solidFill>
                  <a:schemeClr val="bg1"/>
                </a:solidFill>
                <a:latin typeface="Lakki Reddy"/>
              </a:rPr>
              <a:t>discussion of chronological order and students will</a:t>
            </a:r>
          </a:p>
          <a:p>
            <a:r>
              <a:rPr lang="en-US" sz="2400" dirty="0">
                <a:solidFill>
                  <a:schemeClr val="bg1"/>
                </a:solidFill>
                <a:latin typeface="Lakki Reddy"/>
              </a:rPr>
              <a:t>make a decision on which event happened first </a:t>
            </a:r>
          </a:p>
          <a:p>
            <a:endParaRPr lang="en-US" sz="2400" dirty="0">
              <a:solidFill>
                <a:schemeClr val="bg1"/>
              </a:solidFill>
              <a:latin typeface="Lakki Reddy"/>
            </a:endParaRPr>
          </a:p>
          <a:p>
            <a:r>
              <a:rPr lang="en-US" sz="2400" dirty="0">
                <a:solidFill>
                  <a:schemeClr val="bg1"/>
                </a:solidFill>
                <a:latin typeface="Lakki Reddy"/>
              </a:rPr>
              <a:t>TRUE or FALSE – students will make a decision </a:t>
            </a:r>
          </a:p>
          <a:p>
            <a:r>
              <a:rPr lang="en-US" sz="2400" dirty="0">
                <a:solidFill>
                  <a:schemeClr val="bg1"/>
                </a:solidFill>
                <a:latin typeface="Lakki Reddy"/>
              </a:rPr>
              <a:t>about what they read</a:t>
            </a:r>
          </a:p>
          <a:p>
            <a:endParaRPr lang="en-US" sz="2400" dirty="0">
              <a:solidFill>
                <a:schemeClr val="bg1"/>
              </a:solidFill>
              <a:latin typeface="Lakki Reddy"/>
            </a:endParaRPr>
          </a:p>
          <a:p>
            <a:r>
              <a:rPr lang="en-US" sz="2400" dirty="0">
                <a:solidFill>
                  <a:schemeClr val="bg1"/>
                </a:solidFill>
                <a:latin typeface="Lakki Reddy"/>
              </a:rPr>
              <a:t>How do you know? Students will write an </a:t>
            </a:r>
          </a:p>
          <a:p>
            <a:r>
              <a:rPr lang="en-US" sz="2400" dirty="0">
                <a:solidFill>
                  <a:schemeClr val="bg1"/>
                </a:solidFill>
                <a:latin typeface="Lakki Reddy"/>
              </a:rPr>
              <a:t>explanation of their answer.</a:t>
            </a:r>
            <a:endParaRPr lang="en-US" sz="4000" dirty="0">
              <a:solidFill>
                <a:schemeClr val="bg1"/>
              </a:solidFill>
              <a:latin typeface="Lakki Reddy"/>
            </a:endParaRPr>
          </a:p>
        </p:txBody>
      </p:sp>
      <p:pic>
        <p:nvPicPr>
          <p:cNvPr id="5" name="Picture 4" descr="A close-up of a questionnaire&#10;&#10;Description automatically generated">
            <a:extLst>
              <a:ext uri="{FF2B5EF4-FFF2-40B4-BE49-F238E27FC236}">
                <a16:creationId xmlns:a16="http://schemas.microsoft.com/office/drawing/2014/main" id="{FE2D5646-03D0-983A-360C-6530267A0C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5791" y="1478941"/>
            <a:ext cx="3375587" cy="4368406"/>
          </a:xfrm>
          <a:prstGeom prst="rect">
            <a:avLst/>
          </a:prstGeom>
        </p:spPr>
      </p:pic>
    </p:spTree>
    <p:extLst>
      <p:ext uri="{BB962C8B-B14F-4D97-AF65-F5344CB8AC3E}">
        <p14:creationId xmlns:p14="http://schemas.microsoft.com/office/powerpoint/2010/main" val="343365679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E2F568-B615-E756-5C3A-76D0089F06F9}"/>
              </a:ext>
            </a:extLst>
          </p:cNvPr>
          <p:cNvSpPr txBox="1"/>
          <p:nvPr/>
        </p:nvSpPr>
        <p:spPr>
          <a:xfrm>
            <a:off x="601579" y="421105"/>
            <a:ext cx="10551695" cy="5324535"/>
          </a:xfrm>
          <a:prstGeom prst="rect">
            <a:avLst/>
          </a:prstGeom>
          <a:noFill/>
        </p:spPr>
        <p:txBody>
          <a:bodyPr wrap="square" rtlCol="0">
            <a:spAutoFit/>
          </a:bodyPr>
          <a:lstStyle/>
          <a:p>
            <a:pPr algn="ctr"/>
            <a:r>
              <a:rPr lang="en-US" sz="4800" dirty="0">
                <a:solidFill>
                  <a:srgbClr val="FF0000"/>
                </a:solidFill>
                <a:highlight>
                  <a:srgbClr val="FFFF00"/>
                </a:highlight>
                <a:latin typeface="Lakki Reddy"/>
              </a:rPr>
              <a:t>The Assessment Guide</a:t>
            </a:r>
          </a:p>
          <a:p>
            <a:endParaRPr lang="en-US" sz="1200" dirty="0">
              <a:solidFill>
                <a:schemeClr val="bg1"/>
              </a:solidFill>
              <a:latin typeface="Lakki Reddy"/>
            </a:endParaRPr>
          </a:p>
          <a:p>
            <a:endParaRPr lang="en-US" sz="4000" dirty="0">
              <a:solidFill>
                <a:schemeClr val="bg1"/>
              </a:solidFill>
              <a:latin typeface="Lakki Reddy"/>
            </a:endParaRPr>
          </a:p>
          <a:p>
            <a:r>
              <a:rPr lang="en-US" sz="4000" dirty="0">
                <a:solidFill>
                  <a:srgbClr val="FF0000"/>
                </a:solidFill>
                <a:highlight>
                  <a:srgbClr val="FFFF00"/>
                </a:highlight>
                <a:latin typeface="Lakki Reddy"/>
              </a:rPr>
              <a:t>Vocabulary Assessment</a:t>
            </a:r>
          </a:p>
          <a:p>
            <a:endParaRPr lang="en-US" sz="4000" dirty="0">
              <a:solidFill>
                <a:schemeClr val="bg1"/>
              </a:solidFill>
              <a:latin typeface="Lakki Reddy"/>
            </a:endParaRPr>
          </a:p>
          <a:p>
            <a:r>
              <a:rPr lang="en-US" sz="4000" dirty="0">
                <a:solidFill>
                  <a:schemeClr val="bg1"/>
                </a:solidFill>
                <a:latin typeface="Lakki Reddy"/>
              </a:rPr>
              <a:t>CLOZE passages plus</a:t>
            </a:r>
          </a:p>
          <a:p>
            <a:r>
              <a:rPr lang="en-US" sz="4000" dirty="0">
                <a:solidFill>
                  <a:schemeClr val="bg1"/>
                </a:solidFill>
                <a:latin typeface="Lakki Reddy"/>
              </a:rPr>
              <a:t>other forms of vocabulary</a:t>
            </a:r>
          </a:p>
          <a:p>
            <a:r>
              <a:rPr lang="en-US" sz="4000" dirty="0">
                <a:solidFill>
                  <a:schemeClr val="bg1"/>
                </a:solidFill>
                <a:latin typeface="Lakki Reddy"/>
              </a:rPr>
              <a:t>assessments in the assessment</a:t>
            </a:r>
          </a:p>
          <a:p>
            <a:r>
              <a:rPr lang="en-US" sz="4000" dirty="0">
                <a:solidFill>
                  <a:schemeClr val="bg1"/>
                </a:solidFill>
                <a:latin typeface="Lakki Reddy"/>
              </a:rPr>
              <a:t>guide</a:t>
            </a:r>
          </a:p>
        </p:txBody>
      </p:sp>
      <p:pic>
        <p:nvPicPr>
          <p:cNvPr id="4" name="Picture 3" descr="A close-up of a questionnaire&#10;&#10;Description automatically generated">
            <a:extLst>
              <a:ext uri="{FF2B5EF4-FFF2-40B4-BE49-F238E27FC236}">
                <a16:creationId xmlns:a16="http://schemas.microsoft.com/office/drawing/2014/main" id="{25AAB574-DAE6-73D1-7FF9-D534F7A9C2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6739" y="1533464"/>
            <a:ext cx="3531998" cy="4570821"/>
          </a:xfrm>
          <a:prstGeom prst="rect">
            <a:avLst/>
          </a:prstGeom>
        </p:spPr>
      </p:pic>
    </p:spTree>
    <p:extLst>
      <p:ext uri="{BB962C8B-B14F-4D97-AF65-F5344CB8AC3E}">
        <p14:creationId xmlns:p14="http://schemas.microsoft.com/office/powerpoint/2010/main" val="275893410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E2F568-B615-E756-5C3A-76D0089F06F9}"/>
              </a:ext>
            </a:extLst>
          </p:cNvPr>
          <p:cNvSpPr txBox="1"/>
          <p:nvPr/>
        </p:nvSpPr>
        <p:spPr>
          <a:xfrm>
            <a:off x="601579" y="421105"/>
            <a:ext cx="10551695" cy="6001643"/>
          </a:xfrm>
          <a:prstGeom prst="rect">
            <a:avLst/>
          </a:prstGeom>
          <a:noFill/>
        </p:spPr>
        <p:txBody>
          <a:bodyPr wrap="square" rtlCol="0">
            <a:spAutoFit/>
          </a:bodyPr>
          <a:lstStyle/>
          <a:p>
            <a:pPr algn="ctr"/>
            <a:r>
              <a:rPr lang="en-US" sz="4800" dirty="0">
                <a:solidFill>
                  <a:srgbClr val="FF0000"/>
                </a:solidFill>
                <a:highlight>
                  <a:srgbClr val="FFFF00"/>
                </a:highlight>
                <a:latin typeface="Lakki Reddy"/>
              </a:rPr>
              <a:t>The Assessment Guide</a:t>
            </a:r>
          </a:p>
          <a:p>
            <a:endParaRPr lang="en-US" sz="3600" dirty="0">
              <a:solidFill>
                <a:srgbClr val="FF0000"/>
              </a:solidFill>
              <a:highlight>
                <a:srgbClr val="FFFF00"/>
              </a:highlight>
              <a:latin typeface="Lakki Reddy"/>
            </a:endParaRPr>
          </a:p>
          <a:p>
            <a:r>
              <a:rPr lang="en-US" sz="3600" dirty="0">
                <a:solidFill>
                  <a:srgbClr val="FF0000"/>
                </a:solidFill>
                <a:highlight>
                  <a:srgbClr val="FFFF00"/>
                </a:highlight>
                <a:latin typeface="Lakki Reddy"/>
              </a:rPr>
              <a:t>Writing Assessment</a:t>
            </a:r>
          </a:p>
          <a:p>
            <a:r>
              <a:rPr lang="en-US" sz="3600" dirty="0">
                <a:solidFill>
                  <a:srgbClr val="FF0000"/>
                </a:solidFill>
                <a:highlight>
                  <a:srgbClr val="FFFF00"/>
                </a:highlight>
                <a:latin typeface="Lakki Reddy"/>
              </a:rPr>
              <a:t>Explanatory/Informative</a:t>
            </a:r>
          </a:p>
          <a:p>
            <a:r>
              <a:rPr lang="en-US" sz="3600" dirty="0">
                <a:solidFill>
                  <a:srgbClr val="FF0000"/>
                </a:solidFill>
                <a:highlight>
                  <a:srgbClr val="FFFF00"/>
                </a:highlight>
                <a:latin typeface="Lakki Reddy"/>
              </a:rPr>
              <a:t>Writing Prompt</a:t>
            </a:r>
          </a:p>
          <a:p>
            <a:r>
              <a:rPr lang="en-US" sz="3200" dirty="0">
                <a:solidFill>
                  <a:schemeClr val="bg1"/>
                </a:solidFill>
                <a:latin typeface="Lakki Reddy"/>
              </a:rPr>
              <a:t>Students need to WRITE!</a:t>
            </a:r>
          </a:p>
          <a:p>
            <a:r>
              <a:rPr lang="en-US" sz="3200" dirty="0">
                <a:solidFill>
                  <a:schemeClr val="bg1"/>
                </a:solidFill>
                <a:latin typeface="Lakki Reddy"/>
              </a:rPr>
              <a:t>Writing helps ingrain the </a:t>
            </a:r>
          </a:p>
          <a:p>
            <a:r>
              <a:rPr lang="en-US" sz="3200" dirty="0">
                <a:solidFill>
                  <a:schemeClr val="bg1"/>
                </a:solidFill>
                <a:latin typeface="Lakki Reddy"/>
              </a:rPr>
              <a:t>topic in their memory. Current</a:t>
            </a:r>
          </a:p>
          <a:p>
            <a:r>
              <a:rPr lang="en-US" sz="3200" dirty="0">
                <a:solidFill>
                  <a:schemeClr val="bg1"/>
                </a:solidFill>
                <a:latin typeface="Lakki Reddy"/>
              </a:rPr>
              <a:t>research shows writing connects</a:t>
            </a:r>
          </a:p>
          <a:p>
            <a:r>
              <a:rPr lang="en-US" sz="3200" dirty="0">
                <a:solidFill>
                  <a:schemeClr val="bg1"/>
                </a:solidFill>
                <a:latin typeface="Lakki Reddy"/>
              </a:rPr>
              <a:t>both sides of the brain which promotes </a:t>
            </a:r>
          </a:p>
          <a:p>
            <a:r>
              <a:rPr lang="en-US" sz="3200" dirty="0">
                <a:solidFill>
                  <a:schemeClr val="bg1"/>
                </a:solidFill>
                <a:latin typeface="Lakki Reddy"/>
              </a:rPr>
              <a:t>learning and memory.</a:t>
            </a:r>
            <a:endParaRPr lang="en-US" sz="3600" dirty="0">
              <a:solidFill>
                <a:schemeClr val="bg1"/>
              </a:solidFill>
              <a:latin typeface="Lakki Reddy"/>
            </a:endParaRPr>
          </a:p>
        </p:txBody>
      </p:sp>
      <p:pic>
        <p:nvPicPr>
          <p:cNvPr id="4" name="Picture 3" descr="A close-up of a writing prompt&#10;&#10;Description automatically generated">
            <a:extLst>
              <a:ext uri="{FF2B5EF4-FFF2-40B4-BE49-F238E27FC236}">
                <a16:creationId xmlns:a16="http://schemas.microsoft.com/office/drawing/2014/main" id="{C6552A9F-97DE-CCEB-EAA4-4033979347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2676" y="1423483"/>
            <a:ext cx="3760598" cy="4866656"/>
          </a:xfrm>
          <a:prstGeom prst="rect">
            <a:avLst/>
          </a:prstGeom>
        </p:spPr>
      </p:pic>
    </p:spTree>
    <p:extLst>
      <p:ext uri="{BB962C8B-B14F-4D97-AF65-F5344CB8AC3E}">
        <p14:creationId xmlns:p14="http://schemas.microsoft.com/office/powerpoint/2010/main" val="260755399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E2F568-B615-E756-5C3A-76D0089F06F9}"/>
              </a:ext>
            </a:extLst>
          </p:cNvPr>
          <p:cNvSpPr txBox="1"/>
          <p:nvPr/>
        </p:nvSpPr>
        <p:spPr>
          <a:xfrm>
            <a:off x="601579" y="421105"/>
            <a:ext cx="10551695" cy="6924973"/>
          </a:xfrm>
          <a:prstGeom prst="rect">
            <a:avLst/>
          </a:prstGeom>
          <a:noFill/>
        </p:spPr>
        <p:txBody>
          <a:bodyPr wrap="square" rtlCol="0">
            <a:spAutoFit/>
          </a:bodyPr>
          <a:lstStyle/>
          <a:p>
            <a:pPr algn="ctr"/>
            <a:r>
              <a:rPr lang="en-US" sz="4800" dirty="0">
                <a:solidFill>
                  <a:srgbClr val="FF0000"/>
                </a:solidFill>
                <a:highlight>
                  <a:srgbClr val="FFFF00"/>
                </a:highlight>
                <a:latin typeface="Lakki Reddy"/>
              </a:rPr>
              <a:t>The Assessment Guide</a:t>
            </a:r>
          </a:p>
          <a:p>
            <a:endParaRPr lang="en-US" sz="1600" dirty="0">
              <a:solidFill>
                <a:srgbClr val="FF0000"/>
              </a:solidFill>
              <a:highlight>
                <a:srgbClr val="FFFF00"/>
              </a:highlight>
              <a:latin typeface="Lakki Reddy"/>
            </a:endParaRPr>
          </a:p>
          <a:p>
            <a:r>
              <a:rPr lang="en-US" sz="4000" dirty="0">
                <a:solidFill>
                  <a:srgbClr val="FF0000"/>
                </a:solidFill>
                <a:highlight>
                  <a:srgbClr val="FFFF00"/>
                </a:highlight>
                <a:latin typeface="Lakki Reddy"/>
              </a:rPr>
              <a:t>Oral Fluency Assessment</a:t>
            </a:r>
          </a:p>
          <a:p>
            <a:r>
              <a:rPr lang="en-US" sz="3600" dirty="0">
                <a:solidFill>
                  <a:schemeClr val="bg1"/>
                </a:solidFill>
                <a:latin typeface="Lakki Reddy"/>
              </a:rPr>
              <a:t>Oral fluency - assessing words from </a:t>
            </a:r>
          </a:p>
          <a:p>
            <a:r>
              <a:rPr lang="en-US" sz="3600" dirty="0">
                <a:solidFill>
                  <a:schemeClr val="bg1"/>
                </a:solidFill>
                <a:latin typeface="Lakki Reddy"/>
              </a:rPr>
              <a:t>a relevant text about – </a:t>
            </a:r>
          </a:p>
          <a:p>
            <a:r>
              <a:rPr lang="en-US" sz="3600" dirty="0">
                <a:solidFill>
                  <a:schemeClr val="bg1"/>
                </a:solidFill>
                <a:latin typeface="Lakki Reddy"/>
              </a:rPr>
              <a:t>Social Studies standard/non-fiction </a:t>
            </a:r>
          </a:p>
          <a:p>
            <a:r>
              <a:rPr lang="en-US" sz="3600" dirty="0">
                <a:solidFill>
                  <a:schemeClr val="bg1"/>
                </a:solidFill>
                <a:latin typeface="Lakki Reddy"/>
              </a:rPr>
              <a:t>passage (this helps reading become</a:t>
            </a:r>
          </a:p>
          <a:p>
            <a:r>
              <a:rPr lang="en-US" sz="3600" dirty="0">
                <a:solidFill>
                  <a:schemeClr val="bg1"/>
                </a:solidFill>
                <a:latin typeface="Lakki Reddy"/>
              </a:rPr>
              <a:t>automatic) – students see </a:t>
            </a:r>
          </a:p>
          <a:p>
            <a:r>
              <a:rPr lang="en-US" sz="3600" dirty="0">
                <a:solidFill>
                  <a:schemeClr val="bg1"/>
                </a:solidFill>
                <a:latin typeface="Lakki Reddy"/>
              </a:rPr>
              <a:t>words over and over while </a:t>
            </a:r>
          </a:p>
          <a:p>
            <a:r>
              <a:rPr lang="en-US" sz="3600" dirty="0">
                <a:solidFill>
                  <a:schemeClr val="bg1"/>
                </a:solidFill>
                <a:latin typeface="Lakki Reddy"/>
              </a:rPr>
              <a:t>learning Social Studies content.</a:t>
            </a:r>
          </a:p>
          <a:p>
            <a:endParaRPr lang="en-US" sz="4000" dirty="0">
              <a:solidFill>
                <a:schemeClr val="bg1"/>
              </a:solidFill>
              <a:latin typeface="Lakki Reddy"/>
            </a:endParaRPr>
          </a:p>
          <a:p>
            <a:endParaRPr lang="en-US" sz="4800" dirty="0">
              <a:solidFill>
                <a:schemeClr val="bg1"/>
              </a:solidFill>
              <a:latin typeface="Lakki Reddy"/>
            </a:endParaRPr>
          </a:p>
        </p:txBody>
      </p:sp>
      <p:pic>
        <p:nvPicPr>
          <p:cNvPr id="4" name="Picture 3" descr="A close-up of a paper&#10;&#10;Description automatically generated">
            <a:extLst>
              <a:ext uri="{FF2B5EF4-FFF2-40B4-BE49-F238E27FC236}">
                <a16:creationId xmlns:a16="http://schemas.microsoft.com/office/drawing/2014/main" id="{C16A0395-ACCC-A3D2-4DD8-E0CFB72647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7055" y="1510789"/>
            <a:ext cx="3880914" cy="5022359"/>
          </a:xfrm>
          <a:prstGeom prst="rect">
            <a:avLst/>
          </a:prstGeom>
        </p:spPr>
      </p:pic>
    </p:spTree>
    <p:extLst>
      <p:ext uri="{BB962C8B-B14F-4D97-AF65-F5344CB8AC3E}">
        <p14:creationId xmlns:p14="http://schemas.microsoft.com/office/powerpoint/2010/main" val="337435481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E2F568-B615-E756-5C3A-76D0089F06F9}"/>
              </a:ext>
            </a:extLst>
          </p:cNvPr>
          <p:cNvSpPr txBox="1"/>
          <p:nvPr/>
        </p:nvSpPr>
        <p:spPr>
          <a:xfrm>
            <a:off x="601579" y="421105"/>
            <a:ext cx="10551695" cy="5386090"/>
          </a:xfrm>
          <a:prstGeom prst="rect">
            <a:avLst/>
          </a:prstGeom>
          <a:noFill/>
        </p:spPr>
        <p:txBody>
          <a:bodyPr wrap="square" rtlCol="0">
            <a:spAutoFit/>
          </a:bodyPr>
          <a:lstStyle/>
          <a:p>
            <a:pPr algn="ctr"/>
            <a:r>
              <a:rPr lang="en-US" sz="4800" dirty="0">
                <a:solidFill>
                  <a:srgbClr val="FF0000"/>
                </a:solidFill>
                <a:highlight>
                  <a:srgbClr val="FFFF00"/>
                </a:highlight>
                <a:latin typeface="Lakki Reddy"/>
              </a:rPr>
              <a:t>Let’s Look at Another Lesson</a:t>
            </a:r>
          </a:p>
          <a:p>
            <a:endParaRPr lang="en-US" sz="1600" dirty="0">
              <a:solidFill>
                <a:srgbClr val="FF0000"/>
              </a:solidFill>
              <a:highlight>
                <a:srgbClr val="FFFF00"/>
              </a:highlight>
              <a:latin typeface="Lakki Reddy"/>
            </a:endParaRPr>
          </a:p>
          <a:p>
            <a:r>
              <a:rPr lang="en-US" sz="4000" dirty="0">
                <a:solidFill>
                  <a:srgbClr val="FF0000"/>
                </a:solidFill>
                <a:highlight>
                  <a:srgbClr val="FFFF00"/>
                </a:highlight>
                <a:latin typeface="Lakki Reddy"/>
              </a:rPr>
              <a:t>Pages 185- 190   Scarcity and Opportunity Costs</a:t>
            </a:r>
          </a:p>
          <a:p>
            <a:endParaRPr lang="en-US" sz="4000" dirty="0">
              <a:solidFill>
                <a:schemeClr val="bg1"/>
              </a:solidFill>
              <a:latin typeface="Lakki Reddy"/>
            </a:endParaRPr>
          </a:p>
          <a:p>
            <a:r>
              <a:rPr lang="en-US" sz="4000" dirty="0">
                <a:solidFill>
                  <a:schemeClr val="bg1"/>
                </a:solidFill>
                <a:latin typeface="Lakki Reddy"/>
              </a:rPr>
              <a:t>Let’s take a look at this lesson. What ELA skills are used when reading about Scarcity and Opportunity Costs?</a:t>
            </a:r>
          </a:p>
          <a:p>
            <a:r>
              <a:rPr lang="en-US" sz="4000" dirty="0">
                <a:solidFill>
                  <a:schemeClr val="bg1"/>
                </a:solidFill>
                <a:latin typeface="Lakki Reddy"/>
              </a:rPr>
              <a:t>Even when learning about economics we are </a:t>
            </a:r>
            <a:r>
              <a:rPr lang="en-US" sz="4000" dirty="0">
                <a:solidFill>
                  <a:srgbClr val="FF0000"/>
                </a:solidFill>
                <a:highlight>
                  <a:srgbClr val="FFFF00"/>
                </a:highlight>
                <a:latin typeface="Lakki Reddy"/>
              </a:rPr>
              <a:t>TEACHING READING</a:t>
            </a:r>
            <a:r>
              <a:rPr lang="en-US" sz="4000" dirty="0">
                <a:solidFill>
                  <a:schemeClr val="bg1"/>
                </a:solidFill>
                <a:latin typeface="Lakki Reddy"/>
              </a:rPr>
              <a:t>!</a:t>
            </a:r>
            <a:endParaRPr lang="en-US" sz="4800" dirty="0">
              <a:solidFill>
                <a:schemeClr val="bg1"/>
              </a:solidFill>
              <a:latin typeface="Lakki Reddy"/>
            </a:endParaRPr>
          </a:p>
        </p:txBody>
      </p:sp>
    </p:spTree>
    <p:extLst>
      <p:ext uri="{BB962C8B-B14F-4D97-AF65-F5344CB8AC3E}">
        <p14:creationId xmlns:p14="http://schemas.microsoft.com/office/powerpoint/2010/main" val="2202346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9C378C2-8366-D8E9-7085-096B959A0022}"/>
              </a:ext>
            </a:extLst>
          </p:cNvPr>
          <p:cNvSpPr txBox="1"/>
          <p:nvPr/>
        </p:nvSpPr>
        <p:spPr>
          <a:xfrm>
            <a:off x="2899024" y="2628177"/>
            <a:ext cx="6691209" cy="1107996"/>
          </a:xfrm>
          <a:prstGeom prst="rect">
            <a:avLst/>
          </a:prstGeom>
          <a:noFill/>
        </p:spPr>
        <p:txBody>
          <a:bodyPr wrap="square">
            <a:spAutoFit/>
          </a:bodyPr>
          <a:lstStyle/>
          <a:p>
            <a:r>
              <a:rPr lang="en-US" sz="6600" dirty="0">
                <a:solidFill>
                  <a:srgbClr val="FFFF00"/>
                </a:solidFill>
                <a:latin typeface="Lakki Reddy"/>
              </a:rPr>
              <a:t>Today’s objective </a:t>
            </a:r>
            <a:endParaRPr lang="en-US" sz="6000" dirty="0">
              <a:solidFill>
                <a:srgbClr val="FFFF00"/>
              </a:solidFill>
              <a:latin typeface="Lakki Reddy"/>
            </a:endParaRPr>
          </a:p>
        </p:txBody>
      </p:sp>
      <p:sp>
        <p:nvSpPr>
          <p:cNvPr id="3" name="Star: 5 Points 2">
            <a:extLst>
              <a:ext uri="{FF2B5EF4-FFF2-40B4-BE49-F238E27FC236}">
                <a16:creationId xmlns:a16="http://schemas.microsoft.com/office/drawing/2014/main" id="{70C1FDFE-AFE1-B795-223A-96FDC644CC33}"/>
              </a:ext>
            </a:extLst>
          </p:cNvPr>
          <p:cNvSpPr/>
          <p:nvPr/>
        </p:nvSpPr>
        <p:spPr>
          <a:xfrm>
            <a:off x="615978" y="417154"/>
            <a:ext cx="1705387" cy="1398879"/>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tar: 5 Points 4">
            <a:extLst>
              <a:ext uri="{FF2B5EF4-FFF2-40B4-BE49-F238E27FC236}">
                <a16:creationId xmlns:a16="http://schemas.microsoft.com/office/drawing/2014/main" id="{14047415-38DD-6051-4AC5-B3D0F58FA3F7}"/>
              </a:ext>
            </a:extLst>
          </p:cNvPr>
          <p:cNvSpPr/>
          <p:nvPr/>
        </p:nvSpPr>
        <p:spPr>
          <a:xfrm>
            <a:off x="9874771" y="3663991"/>
            <a:ext cx="1705387" cy="1398879"/>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tar: 5 Points 6">
            <a:extLst>
              <a:ext uri="{FF2B5EF4-FFF2-40B4-BE49-F238E27FC236}">
                <a16:creationId xmlns:a16="http://schemas.microsoft.com/office/drawing/2014/main" id="{9E2E83E2-6739-CBF5-E1FE-8283E1FDE316}"/>
              </a:ext>
            </a:extLst>
          </p:cNvPr>
          <p:cNvSpPr/>
          <p:nvPr/>
        </p:nvSpPr>
        <p:spPr>
          <a:xfrm>
            <a:off x="9870635" y="281136"/>
            <a:ext cx="1705387" cy="1398879"/>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tar: 5 Points 7">
            <a:extLst>
              <a:ext uri="{FF2B5EF4-FFF2-40B4-BE49-F238E27FC236}">
                <a16:creationId xmlns:a16="http://schemas.microsoft.com/office/drawing/2014/main" id="{4ED25FA5-3248-ADCB-1E22-2475E47AE5F7}"/>
              </a:ext>
            </a:extLst>
          </p:cNvPr>
          <p:cNvSpPr/>
          <p:nvPr/>
        </p:nvSpPr>
        <p:spPr>
          <a:xfrm>
            <a:off x="615978" y="3519494"/>
            <a:ext cx="1705387" cy="1398879"/>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tar: 5 Points 8">
            <a:extLst>
              <a:ext uri="{FF2B5EF4-FFF2-40B4-BE49-F238E27FC236}">
                <a16:creationId xmlns:a16="http://schemas.microsoft.com/office/drawing/2014/main" id="{EB308D48-C4CB-7312-0F52-64D35AE41AB9}"/>
              </a:ext>
            </a:extLst>
          </p:cNvPr>
          <p:cNvSpPr/>
          <p:nvPr/>
        </p:nvSpPr>
        <p:spPr>
          <a:xfrm>
            <a:off x="6924093" y="4727291"/>
            <a:ext cx="1705387" cy="1398879"/>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tar: 5 Points 9">
            <a:extLst>
              <a:ext uri="{FF2B5EF4-FFF2-40B4-BE49-F238E27FC236}">
                <a16:creationId xmlns:a16="http://schemas.microsoft.com/office/drawing/2014/main" id="{EB3D179F-8513-BB55-A120-5E99E699CB18}"/>
              </a:ext>
            </a:extLst>
          </p:cNvPr>
          <p:cNvSpPr/>
          <p:nvPr/>
        </p:nvSpPr>
        <p:spPr>
          <a:xfrm>
            <a:off x="3432664" y="4918373"/>
            <a:ext cx="1705387" cy="1398879"/>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tar: 5 Points 3">
            <a:extLst>
              <a:ext uri="{FF2B5EF4-FFF2-40B4-BE49-F238E27FC236}">
                <a16:creationId xmlns:a16="http://schemas.microsoft.com/office/drawing/2014/main" id="{4A690411-9A51-4DE5-45E2-F37BD745FF37}"/>
              </a:ext>
            </a:extLst>
          </p:cNvPr>
          <p:cNvSpPr/>
          <p:nvPr/>
        </p:nvSpPr>
        <p:spPr>
          <a:xfrm>
            <a:off x="6578406" y="281135"/>
            <a:ext cx="1705387" cy="1398879"/>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tar: 5 Points 10">
            <a:extLst>
              <a:ext uri="{FF2B5EF4-FFF2-40B4-BE49-F238E27FC236}">
                <a16:creationId xmlns:a16="http://schemas.microsoft.com/office/drawing/2014/main" id="{B54A1B45-21B3-F5B8-81A5-7D3A545657F7}"/>
              </a:ext>
            </a:extLst>
          </p:cNvPr>
          <p:cNvSpPr/>
          <p:nvPr/>
        </p:nvSpPr>
        <p:spPr>
          <a:xfrm>
            <a:off x="3432664" y="281134"/>
            <a:ext cx="1705387" cy="1398879"/>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2090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E2F568-B615-E756-5C3A-76D0089F06F9}"/>
              </a:ext>
            </a:extLst>
          </p:cNvPr>
          <p:cNvSpPr txBox="1"/>
          <p:nvPr/>
        </p:nvSpPr>
        <p:spPr>
          <a:xfrm>
            <a:off x="601579" y="421105"/>
            <a:ext cx="10551695" cy="6001643"/>
          </a:xfrm>
          <a:prstGeom prst="rect">
            <a:avLst/>
          </a:prstGeom>
          <a:noFill/>
        </p:spPr>
        <p:txBody>
          <a:bodyPr wrap="square" rtlCol="0">
            <a:spAutoFit/>
          </a:bodyPr>
          <a:lstStyle/>
          <a:p>
            <a:pPr algn="ctr"/>
            <a:r>
              <a:rPr lang="en-US" sz="4800" dirty="0">
                <a:solidFill>
                  <a:srgbClr val="FF0000"/>
                </a:solidFill>
                <a:highlight>
                  <a:srgbClr val="FFFF00"/>
                </a:highlight>
                <a:latin typeface="Lakki Reddy"/>
              </a:rPr>
              <a:t>Let’s Look at Another Lesson</a:t>
            </a:r>
          </a:p>
          <a:p>
            <a:endParaRPr lang="en-US" sz="1600" dirty="0">
              <a:solidFill>
                <a:srgbClr val="FF0000"/>
              </a:solidFill>
              <a:highlight>
                <a:srgbClr val="FFFF00"/>
              </a:highlight>
              <a:latin typeface="Lakki Reddy"/>
            </a:endParaRPr>
          </a:p>
          <a:p>
            <a:r>
              <a:rPr lang="en-US" sz="4000" dirty="0">
                <a:solidFill>
                  <a:srgbClr val="FF0000"/>
                </a:solidFill>
                <a:highlight>
                  <a:srgbClr val="FFFF00"/>
                </a:highlight>
                <a:latin typeface="Lakki Reddy"/>
              </a:rPr>
              <a:t>Pages 185- 190   Scarcity and Opportunity Costs</a:t>
            </a:r>
          </a:p>
          <a:p>
            <a:endParaRPr lang="en-US" sz="4000" dirty="0">
              <a:solidFill>
                <a:schemeClr val="bg1"/>
              </a:solidFill>
              <a:latin typeface="Lakki Reddy"/>
            </a:endParaRPr>
          </a:p>
          <a:p>
            <a:r>
              <a:rPr lang="en-US" sz="4000" dirty="0">
                <a:solidFill>
                  <a:schemeClr val="bg1"/>
                </a:solidFill>
                <a:latin typeface="Lakki Reddy"/>
              </a:rPr>
              <a:t>Ask teachers to discuss with their table/shoulder partner the different ELA skills in this lesson. </a:t>
            </a:r>
          </a:p>
          <a:p>
            <a:endParaRPr lang="en-US" sz="4000" dirty="0">
              <a:solidFill>
                <a:schemeClr val="bg1"/>
              </a:solidFill>
              <a:latin typeface="Lakki Reddy"/>
            </a:endParaRPr>
          </a:p>
          <a:p>
            <a:r>
              <a:rPr lang="en-US" sz="4000" dirty="0">
                <a:solidFill>
                  <a:schemeClr val="bg1"/>
                </a:solidFill>
                <a:latin typeface="Lakki Reddy"/>
              </a:rPr>
              <a:t>How does this support the Science of Reading?</a:t>
            </a:r>
          </a:p>
          <a:p>
            <a:r>
              <a:rPr lang="en-US" sz="4000" dirty="0">
                <a:solidFill>
                  <a:schemeClr val="bg1"/>
                </a:solidFill>
                <a:latin typeface="Lakki Reddy"/>
              </a:rPr>
              <a:t>How does this support teaching reading during the content area of instruction?</a:t>
            </a:r>
          </a:p>
        </p:txBody>
      </p:sp>
    </p:spTree>
    <p:extLst>
      <p:ext uri="{BB962C8B-B14F-4D97-AF65-F5344CB8AC3E}">
        <p14:creationId xmlns:p14="http://schemas.microsoft.com/office/powerpoint/2010/main" val="231433590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707F4F8-9654-4F13-D2DC-5EFC3FA652FE}"/>
              </a:ext>
            </a:extLst>
          </p:cNvPr>
          <p:cNvSpPr txBox="1"/>
          <p:nvPr/>
        </p:nvSpPr>
        <p:spPr>
          <a:xfrm>
            <a:off x="606030" y="3103564"/>
            <a:ext cx="10733800" cy="3662541"/>
          </a:xfrm>
          <a:prstGeom prst="rect">
            <a:avLst/>
          </a:prstGeom>
          <a:noFill/>
        </p:spPr>
        <p:txBody>
          <a:bodyPr wrap="square">
            <a:spAutoFit/>
          </a:bodyPr>
          <a:lstStyle/>
          <a:p>
            <a:pPr marL="0" lvl="0" indent="0" algn="l" rtl="0">
              <a:spcBef>
                <a:spcPts val="0"/>
              </a:spcBef>
              <a:spcAft>
                <a:spcPts val="0"/>
              </a:spcAft>
              <a:buNone/>
            </a:pPr>
            <a:r>
              <a:rPr lang="en-US" sz="3200" dirty="0">
                <a:solidFill>
                  <a:srgbClr val="FFFF00"/>
                </a:solidFill>
                <a:latin typeface="Lakki Reddy"/>
                <a:ea typeface="Lakki Reddy"/>
                <a:cs typeface="Lakki Reddy"/>
                <a:sym typeface="Lakki Reddy"/>
              </a:rPr>
              <a:t>Visit us at: </a:t>
            </a:r>
            <a:r>
              <a:rPr lang="en-US" sz="3200" dirty="0">
                <a:solidFill>
                  <a:srgbClr val="FFFF00"/>
                </a:solidFill>
                <a:latin typeface="Lakki Reddy"/>
                <a:ea typeface="Lakki Reddy"/>
                <a:cs typeface="Lakki Reddy"/>
                <a:sym typeface="Lakki Reddy"/>
                <a:hlinkClick r:id="rId2"/>
              </a:rPr>
              <a:t>https://www.concisecurriculum.org/school-login</a:t>
            </a:r>
            <a:endParaRPr lang="en-US" sz="3200" dirty="0">
              <a:solidFill>
                <a:srgbClr val="FFFF00"/>
              </a:solidFill>
              <a:latin typeface="Lakki Reddy"/>
              <a:ea typeface="Lakki Reddy"/>
              <a:cs typeface="Lakki Reddy"/>
              <a:sym typeface="Lakki Reddy"/>
            </a:endParaRPr>
          </a:p>
          <a:p>
            <a:pPr marL="0" lvl="0" indent="0" algn="l" rtl="0">
              <a:spcBef>
                <a:spcPts val="0"/>
              </a:spcBef>
              <a:spcAft>
                <a:spcPts val="0"/>
              </a:spcAft>
              <a:buNone/>
            </a:pPr>
            <a:endParaRPr lang="en-US" sz="1600" u="sng" dirty="0">
              <a:solidFill>
                <a:srgbClr val="FFFF00"/>
              </a:solidFill>
              <a:latin typeface="Lakki Reddy"/>
              <a:ea typeface="Lakki Reddy"/>
              <a:cs typeface="Lakki Reddy"/>
              <a:sym typeface="Lakki Reddy"/>
            </a:endParaRPr>
          </a:p>
          <a:p>
            <a:pPr marL="0" lvl="0" indent="0" algn="l" rtl="0">
              <a:spcBef>
                <a:spcPts val="0"/>
              </a:spcBef>
              <a:spcAft>
                <a:spcPts val="0"/>
              </a:spcAft>
              <a:buNone/>
            </a:pPr>
            <a:r>
              <a:rPr lang="en-US" sz="2800" dirty="0">
                <a:solidFill>
                  <a:srgbClr val="FFFF00"/>
                </a:solidFill>
                <a:latin typeface="Lakki Reddy"/>
                <a:ea typeface="Lakki Reddy"/>
                <a:cs typeface="Lakki Reddy"/>
                <a:sym typeface="Lakki Reddy"/>
              </a:rPr>
              <a:t>* Click “CCPSSS2324 ”</a:t>
            </a:r>
          </a:p>
          <a:p>
            <a:pPr marL="0" lvl="0" indent="0" algn="l" rtl="0">
              <a:spcBef>
                <a:spcPts val="1200"/>
              </a:spcBef>
              <a:spcAft>
                <a:spcPts val="0"/>
              </a:spcAft>
              <a:buClr>
                <a:schemeClr val="dk1"/>
              </a:buClr>
              <a:buSzPts val="1100"/>
              <a:buFont typeface="Arial"/>
              <a:buNone/>
            </a:pPr>
            <a:r>
              <a:rPr lang="en-US" sz="2800" dirty="0">
                <a:solidFill>
                  <a:srgbClr val="FFFF00"/>
                </a:solidFill>
                <a:latin typeface="Lakki Reddy"/>
                <a:ea typeface="Lakki Reddy"/>
                <a:cs typeface="Lakki Reddy"/>
                <a:sym typeface="Lakki Reddy"/>
              </a:rPr>
              <a:t>* Guest Area: CCPSSS2324</a:t>
            </a:r>
          </a:p>
          <a:p>
            <a:pPr marL="0" lvl="0" indent="0" algn="l" rtl="0">
              <a:spcBef>
                <a:spcPts val="1200"/>
              </a:spcBef>
              <a:spcAft>
                <a:spcPts val="0"/>
              </a:spcAft>
              <a:buClr>
                <a:schemeClr val="dk1"/>
              </a:buClr>
              <a:buSzPts val="1100"/>
              <a:buFont typeface="Arial"/>
              <a:buNone/>
            </a:pPr>
            <a:r>
              <a:rPr lang="en-US" sz="2800" dirty="0">
                <a:solidFill>
                  <a:srgbClr val="FFFF00"/>
                </a:solidFill>
                <a:latin typeface="Lakki Reddy"/>
                <a:ea typeface="Lakki Reddy"/>
                <a:cs typeface="Lakki Reddy"/>
                <a:sym typeface="Lakki Reddy"/>
              </a:rPr>
              <a:t>* Click “Social Studies” Tab</a:t>
            </a:r>
          </a:p>
          <a:p>
            <a:pPr marL="0" lvl="0" indent="0" algn="l" rtl="0">
              <a:spcBef>
                <a:spcPts val="1200"/>
              </a:spcBef>
              <a:spcAft>
                <a:spcPts val="0"/>
              </a:spcAft>
              <a:buClr>
                <a:schemeClr val="dk1"/>
              </a:buClr>
              <a:buSzPts val="1100"/>
              <a:buFont typeface="Arial"/>
              <a:buNone/>
            </a:pPr>
            <a:r>
              <a:rPr lang="en-US" sz="2800" dirty="0">
                <a:solidFill>
                  <a:srgbClr val="FFFF00"/>
                </a:solidFill>
                <a:latin typeface="Lakki Reddy"/>
                <a:ea typeface="Lakki Reddy"/>
                <a:cs typeface="Lakki Reddy"/>
                <a:sym typeface="Lakki Reddy"/>
              </a:rPr>
              <a:t>* Select grade level book option </a:t>
            </a:r>
          </a:p>
          <a:p>
            <a:pPr marL="0" lvl="0" indent="0" rtl="0">
              <a:spcBef>
                <a:spcPts val="1200"/>
              </a:spcBef>
              <a:spcAft>
                <a:spcPts val="0"/>
              </a:spcAft>
              <a:buClr>
                <a:schemeClr val="dk1"/>
              </a:buClr>
              <a:buSzPts val="1100"/>
              <a:buFont typeface="Arial"/>
              <a:buNone/>
            </a:pPr>
            <a:r>
              <a:rPr lang="en-US" sz="3200" dirty="0">
                <a:solidFill>
                  <a:schemeClr val="accent2"/>
                </a:solidFill>
                <a:latin typeface="Kristen ITC" panose="03050502040202030202" pitchFamily="66" charset="0"/>
                <a:ea typeface="Lakki Reddy"/>
                <a:cs typeface="Lakki Reddy"/>
                <a:sym typeface="Lakki Reddy"/>
              </a:rPr>
              <a:t>   </a:t>
            </a:r>
            <a:endParaRPr lang="en-US" dirty="0">
              <a:solidFill>
                <a:schemeClr val="accent2"/>
              </a:solidFill>
              <a:latin typeface="Kristen ITC" panose="03050502040202030202" pitchFamily="66" charset="0"/>
            </a:endParaRPr>
          </a:p>
        </p:txBody>
      </p:sp>
      <p:sp>
        <p:nvSpPr>
          <p:cNvPr id="7" name="TextBox 6">
            <a:extLst>
              <a:ext uri="{FF2B5EF4-FFF2-40B4-BE49-F238E27FC236}">
                <a16:creationId xmlns:a16="http://schemas.microsoft.com/office/drawing/2014/main" id="{D3F46D93-EF57-07DD-59DC-25789CEAA037}"/>
              </a:ext>
            </a:extLst>
          </p:cNvPr>
          <p:cNvSpPr txBox="1"/>
          <p:nvPr/>
        </p:nvSpPr>
        <p:spPr>
          <a:xfrm>
            <a:off x="1098308" y="370974"/>
            <a:ext cx="11197652" cy="923330"/>
          </a:xfrm>
          <a:prstGeom prst="rect">
            <a:avLst/>
          </a:prstGeom>
          <a:noFill/>
        </p:spPr>
        <p:txBody>
          <a:bodyPr wrap="square">
            <a:spAutoFit/>
          </a:bodyPr>
          <a:lstStyle/>
          <a:p>
            <a:r>
              <a:rPr lang="en-US" sz="5400" dirty="0">
                <a:solidFill>
                  <a:srgbClr val="FFFF00"/>
                </a:solidFill>
                <a:latin typeface="Lakki Reddy"/>
              </a:rPr>
              <a:t>Learn More About Our Program</a:t>
            </a:r>
          </a:p>
        </p:txBody>
      </p:sp>
      <p:pic>
        <p:nvPicPr>
          <p:cNvPr id="3" name="Picture 2">
            <a:extLst>
              <a:ext uri="{FF2B5EF4-FFF2-40B4-BE49-F238E27FC236}">
                <a16:creationId xmlns:a16="http://schemas.microsoft.com/office/drawing/2014/main" id="{41E9E05E-D5CB-8E95-FCBE-8825D85BD82A}"/>
              </a:ext>
            </a:extLst>
          </p:cNvPr>
          <p:cNvPicPr>
            <a:picLocks noChangeAspect="1"/>
          </p:cNvPicPr>
          <p:nvPr/>
        </p:nvPicPr>
        <p:blipFill>
          <a:blip r:embed="rId3"/>
          <a:stretch>
            <a:fillRect/>
          </a:stretch>
        </p:blipFill>
        <p:spPr>
          <a:xfrm>
            <a:off x="732599" y="1042506"/>
            <a:ext cx="10607231" cy="2193024"/>
          </a:xfrm>
          <a:prstGeom prst="rect">
            <a:avLst/>
          </a:prstGeom>
        </p:spPr>
      </p:pic>
      <p:sp>
        <p:nvSpPr>
          <p:cNvPr id="6" name="Arrow: Left 5">
            <a:extLst>
              <a:ext uri="{FF2B5EF4-FFF2-40B4-BE49-F238E27FC236}">
                <a16:creationId xmlns:a16="http://schemas.microsoft.com/office/drawing/2014/main" id="{C904CB29-4D94-09C9-DEFF-233F708AD393}"/>
              </a:ext>
            </a:extLst>
          </p:cNvPr>
          <p:cNvSpPr/>
          <p:nvPr/>
        </p:nvSpPr>
        <p:spPr>
          <a:xfrm rot="21281255">
            <a:off x="10253350" y="4149078"/>
            <a:ext cx="1486979" cy="523160"/>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computer&#10;&#10;Description automatically generated">
            <a:extLst>
              <a:ext uri="{FF2B5EF4-FFF2-40B4-BE49-F238E27FC236}">
                <a16:creationId xmlns:a16="http://schemas.microsoft.com/office/drawing/2014/main" id="{756064C7-F530-4F5D-AF13-996D6621D7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4273714"/>
            <a:ext cx="3831526" cy="1876241"/>
          </a:xfrm>
          <a:prstGeom prst="rect">
            <a:avLst/>
          </a:prstGeom>
        </p:spPr>
      </p:pic>
    </p:spTree>
    <p:extLst>
      <p:ext uri="{BB962C8B-B14F-4D97-AF65-F5344CB8AC3E}">
        <p14:creationId xmlns:p14="http://schemas.microsoft.com/office/powerpoint/2010/main" val="28341420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073182-4D38-739D-8731-E788E2877A86}"/>
              </a:ext>
            </a:extLst>
          </p:cNvPr>
          <p:cNvSpPr txBox="1"/>
          <p:nvPr/>
        </p:nvSpPr>
        <p:spPr>
          <a:xfrm>
            <a:off x="1449270" y="335914"/>
            <a:ext cx="8722894" cy="1077218"/>
          </a:xfrm>
          <a:prstGeom prst="rect">
            <a:avLst/>
          </a:prstGeom>
          <a:noFill/>
        </p:spPr>
        <p:txBody>
          <a:bodyPr wrap="square" rtlCol="0">
            <a:spAutoFit/>
          </a:bodyPr>
          <a:lstStyle/>
          <a:p>
            <a:pPr algn="ctr"/>
            <a:r>
              <a:rPr lang="en-US" sz="3200" dirty="0">
                <a:solidFill>
                  <a:schemeClr val="bg1"/>
                </a:solidFill>
                <a:latin typeface="Lakki Reddy"/>
              </a:rPr>
              <a:t>6-10 words about Concise Curriculum and the  Science of Reading</a:t>
            </a:r>
          </a:p>
        </p:txBody>
      </p:sp>
      <p:sp>
        <p:nvSpPr>
          <p:cNvPr id="3" name="TextBox 2">
            <a:extLst>
              <a:ext uri="{FF2B5EF4-FFF2-40B4-BE49-F238E27FC236}">
                <a16:creationId xmlns:a16="http://schemas.microsoft.com/office/drawing/2014/main" id="{D0001C34-34ED-921E-17BC-AF658766D451}"/>
              </a:ext>
            </a:extLst>
          </p:cNvPr>
          <p:cNvSpPr txBox="1"/>
          <p:nvPr/>
        </p:nvSpPr>
        <p:spPr>
          <a:xfrm>
            <a:off x="1287021" y="1578272"/>
            <a:ext cx="8722894" cy="4154984"/>
          </a:xfrm>
          <a:prstGeom prst="rect">
            <a:avLst/>
          </a:prstGeom>
          <a:noFill/>
        </p:spPr>
        <p:txBody>
          <a:bodyPr wrap="square" rtlCol="0">
            <a:spAutoFit/>
          </a:bodyPr>
          <a:lstStyle/>
          <a:p>
            <a:r>
              <a:rPr lang="en-US" sz="3200" dirty="0">
                <a:solidFill>
                  <a:schemeClr val="bg1"/>
                </a:solidFill>
              </a:rPr>
              <a:t>On the back of your 6-10 word writing about the Science of Reading write about how you can use Concise Curriculum in your classroom to help support your learners in all aspects of reading. </a:t>
            </a:r>
          </a:p>
          <a:p>
            <a:endParaRPr lang="en-US" dirty="0"/>
          </a:p>
          <a:p>
            <a:endParaRPr lang="en-US" dirty="0"/>
          </a:p>
          <a:p>
            <a:endParaRPr lang="en-US" dirty="0"/>
          </a:p>
          <a:p>
            <a:endParaRPr lang="en-US" dirty="0"/>
          </a:p>
          <a:p>
            <a:pPr algn="ctr"/>
            <a:r>
              <a:rPr lang="en-US" sz="3200" dirty="0">
                <a:solidFill>
                  <a:srgbClr val="FF0000"/>
                </a:solidFill>
                <a:highlight>
                  <a:srgbClr val="FFFF00"/>
                </a:highlight>
              </a:rPr>
              <a:t>*Take a few minutes to ask a few teachers in the class to share their thoughts.</a:t>
            </a:r>
          </a:p>
        </p:txBody>
      </p:sp>
      <p:sp>
        <p:nvSpPr>
          <p:cNvPr id="6" name="Star: 5 Points 5">
            <a:extLst>
              <a:ext uri="{FF2B5EF4-FFF2-40B4-BE49-F238E27FC236}">
                <a16:creationId xmlns:a16="http://schemas.microsoft.com/office/drawing/2014/main" id="{1DD4E974-CA25-D1C8-65C9-925AC7034023}"/>
              </a:ext>
            </a:extLst>
          </p:cNvPr>
          <p:cNvSpPr/>
          <p:nvPr/>
        </p:nvSpPr>
        <p:spPr>
          <a:xfrm>
            <a:off x="859801" y="518680"/>
            <a:ext cx="854439" cy="711685"/>
          </a:xfrm>
          <a:prstGeom prst="star5">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tar: 5 Points 6">
            <a:extLst>
              <a:ext uri="{FF2B5EF4-FFF2-40B4-BE49-F238E27FC236}">
                <a16:creationId xmlns:a16="http://schemas.microsoft.com/office/drawing/2014/main" id="{981F31F9-CC15-731F-985D-9EF9852D9BDD}"/>
              </a:ext>
            </a:extLst>
          </p:cNvPr>
          <p:cNvSpPr/>
          <p:nvPr/>
        </p:nvSpPr>
        <p:spPr>
          <a:xfrm>
            <a:off x="10009915" y="784017"/>
            <a:ext cx="854439" cy="711685"/>
          </a:xfrm>
          <a:prstGeom prst="star5">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057419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073182-4D38-739D-8731-E788E2877A86}"/>
              </a:ext>
            </a:extLst>
          </p:cNvPr>
          <p:cNvSpPr txBox="1"/>
          <p:nvPr/>
        </p:nvSpPr>
        <p:spPr>
          <a:xfrm>
            <a:off x="1612232" y="782053"/>
            <a:ext cx="8722894" cy="1107996"/>
          </a:xfrm>
          <a:prstGeom prst="rect">
            <a:avLst/>
          </a:prstGeom>
          <a:noFill/>
        </p:spPr>
        <p:txBody>
          <a:bodyPr wrap="square" rtlCol="0">
            <a:spAutoFit/>
          </a:bodyPr>
          <a:lstStyle/>
          <a:p>
            <a:pPr algn="ctr"/>
            <a:r>
              <a:rPr lang="en-US" sz="6600" dirty="0">
                <a:solidFill>
                  <a:srgbClr val="FF0000"/>
                </a:solidFill>
                <a:highlight>
                  <a:srgbClr val="FFFF00"/>
                </a:highlight>
                <a:latin typeface="Lakki Reddy"/>
              </a:rPr>
              <a:t>24-25 School Year</a:t>
            </a:r>
          </a:p>
        </p:txBody>
      </p:sp>
      <p:sp>
        <p:nvSpPr>
          <p:cNvPr id="3" name="TextBox 2">
            <a:extLst>
              <a:ext uri="{FF2B5EF4-FFF2-40B4-BE49-F238E27FC236}">
                <a16:creationId xmlns:a16="http://schemas.microsoft.com/office/drawing/2014/main" id="{244F7749-22D6-41EF-7522-26FC5DDB05B1}"/>
              </a:ext>
            </a:extLst>
          </p:cNvPr>
          <p:cNvSpPr txBox="1"/>
          <p:nvPr/>
        </p:nvSpPr>
        <p:spPr>
          <a:xfrm flipH="1">
            <a:off x="1515976" y="2370222"/>
            <a:ext cx="9456824" cy="3046988"/>
          </a:xfrm>
          <a:prstGeom prst="rect">
            <a:avLst/>
          </a:prstGeom>
          <a:noFill/>
        </p:spPr>
        <p:txBody>
          <a:bodyPr wrap="square" rtlCol="0">
            <a:spAutoFit/>
          </a:bodyPr>
          <a:lstStyle/>
          <a:p>
            <a:r>
              <a:rPr lang="en-US" sz="4000" dirty="0">
                <a:solidFill>
                  <a:schemeClr val="bg1"/>
                </a:solidFill>
                <a:latin typeface="Lakki Reddy"/>
              </a:rPr>
              <a:t>Each school already has/will have a book for each student in your grade level. </a:t>
            </a:r>
          </a:p>
          <a:p>
            <a:endParaRPr lang="en-US" sz="4000" dirty="0">
              <a:solidFill>
                <a:schemeClr val="bg1"/>
              </a:solidFill>
              <a:latin typeface="Lakki Reddy"/>
            </a:endParaRPr>
          </a:p>
          <a:p>
            <a:r>
              <a:rPr lang="en-US" sz="3600" dirty="0">
                <a:solidFill>
                  <a:schemeClr val="bg1"/>
                </a:solidFill>
                <a:latin typeface="Lakki Reddy"/>
              </a:rPr>
              <a:t>You will also have a code to view/pull up the book on your Smart board/tv in your classroom. </a:t>
            </a:r>
          </a:p>
        </p:txBody>
      </p:sp>
    </p:spTree>
    <p:extLst>
      <p:ext uri="{BB962C8B-B14F-4D97-AF65-F5344CB8AC3E}">
        <p14:creationId xmlns:p14="http://schemas.microsoft.com/office/powerpoint/2010/main" val="234543728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073182-4D38-739D-8731-E788E2877A86}"/>
              </a:ext>
            </a:extLst>
          </p:cNvPr>
          <p:cNvSpPr txBox="1"/>
          <p:nvPr/>
        </p:nvSpPr>
        <p:spPr>
          <a:xfrm>
            <a:off x="1383631" y="1228397"/>
            <a:ext cx="9733547" cy="5016758"/>
          </a:xfrm>
          <a:prstGeom prst="rect">
            <a:avLst/>
          </a:prstGeom>
          <a:noFill/>
        </p:spPr>
        <p:txBody>
          <a:bodyPr wrap="square" rtlCol="0">
            <a:spAutoFit/>
          </a:bodyPr>
          <a:lstStyle/>
          <a:p>
            <a:pPr algn="ctr"/>
            <a:r>
              <a:rPr lang="en-US" sz="4000" dirty="0">
                <a:solidFill>
                  <a:schemeClr val="bg1"/>
                </a:solidFill>
                <a:latin typeface="Lakki Reddy"/>
              </a:rPr>
              <a:t>CODE for the Concise Social Studies Books</a:t>
            </a:r>
          </a:p>
          <a:p>
            <a:pPr algn="ctr"/>
            <a:r>
              <a:rPr lang="en-US" sz="4000" dirty="0">
                <a:solidFill>
                  <a:schemeClr val="bg1"/>
                </a:solidFill>
                <a:latin typeface="Lakki Reddy"/>
              </a:rPr>
              <a:t>(K-5)</a:t>
            </a:r>
          </a:p>
          <a:p>
            <a:pPr algn="ctr"/>
            <a:r>
              <a:rPr lang="en-US" sz="4000" dirty="0">
                <a:solidFill>
                  <a:schemeClr val="bg1"/>
                </a:solidFill>
                <a:latin typeface="Lakki Reddy"/>
                <a:hlinkClick r:id="rId2"/>
              </a:rPr>
              <a:t>www.concisecurriculum.org/school-login</a:t>
            </a:r>
            <a:endParaRPr lang="en-US" sz="4000" dirty="0">
              <a:solidFill>
                <a:schemeClr val="bg1"/>
              </a:solidFill>
              <a:latin typeface="Lakki Reddy"/>
            </a:endParaRPr>
          </a:p>
          <a:p>
            <a:pPr algn="ctr"/>
            <a:endParaRPr lang="en-US" sz="4000" dirty="0">
              <a:solidFill>
                <a:schemeClr val="bg1"/>
              </a:solidFill>
              <a:latin typeface="Lakki Reddy"/>
            </a:endParaRPr>
          </a:p>
          <a:p>
            <a:pPr algn="ctr"/>
            <a:r>
              <a:rPr lang="en-US" sz="4000">
                <a:solidFill>
                  <a:schemeClr val="bg1"/>
                </a:solidFill>
                <a:latin typeface="Lakki Reddy"/>
              </a:rPr>
              <a:t>Click “Clayton County”</a:t>
            </a:r>
            <a:endParaRPr lang="en-US" sz="4000" dirty="0">
              <a:solidFill>
                <a:schemeClr val="bg1"/>
              </a:solidFill>
              <a:latin typeface="Lakki Reddy"/>
            </a:endParaRPr>
          </a:p>
          <a:p>
            <a:pPr algn="ctr"/>
            <a:r>
              <a:rPr lang="en-US" sz="4000" dirty="0">
                <a:solidFill>
                  <a:schemeClr val="bg1"/>
                </a:solidFill>
                <a:latin typeface="Lakki Reddy"/>
              </a:rPr>
              <a:t>Guest Area Log In</a:t>
            </a:r>
          </a:p>
          <a:p>
            <a:pPr algn="ctr"/>
            <a:r>
              <a:rPr lang="en-US" sz="4000" dirty="0">
                <a:solidFill>
                  <a:schemeClr val="bg1"/>
                </a:solidFill>
                <a:latin typeface="Lakki Reddy"/>
              </a:rPr>
              <a:t>CCPSSS2324</a:t>
            </a:r>
          </a:p>
          <a:p>
            <a:pPr algn="ctr"/>
            <a:r>
              <a:rPr lang="en-US" sz="4000" dirty="0">
                <a:solidFill>
                  <a:schemeClr val="bg1"/>
                </a:solidFill>
                <a:latin typeface="Lakki Reddy"/>
              </a:rPr>
              <a:t>Then Click “Social Studies”</a:t>
            </a:r>
          </a:p>
        </p:txBody>
      </p:sp>
    </p:spTree>
    <p:extLst>
      <p:ext uri="{BB962C8B-B14F-4D97-AF65-F5344CB8AC3E}">
        <p14:creationId xmlns:p14="http://schemas.microsoft.com/office/powerpoint/2010/main" val="55459498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073182-4D38-739D-8731-E788E2877A86}"/>
              </a:ext>
            </a:extLst>
          </p:cNvPr>
          <p:cNvSpPr txBox="1"/>
          <p:nvPr/>
        </p:nvSpPr>
        <p:spPr>
          <a:xfrm>
            <a:off x="745957" y="530565"/>
            <a:ext cx="9733547" cy="4401205"/>
          </a:xfrm>
          <a:prstGeom prst="rect">
            <a:avLst/>
          </a:prstGeom>
          <a:noFill/>
        </p:spPr>
        <p:txBody>
          <a:bodyPr wrap="square" rtlCol="0">
            <a:spAutoFit/>
          </a:bodyPr>
          <a:lstStyle/>
          <a:p>
            <a:pPr algn="ctr"/>
            <a:endParaRPr lang="en-US" sz="4000" dirty="0">
              <a:solidFill>
                <a:schemeClr val="bg1"/>
              </a:solidFill>
              <a:latin typeface="Lakki Reddy"/>
            </a:endParaRPr>
          </a:p>
          <a:p>
            <a:pPr algn="ctr"/>
            <a:r>
              <a:rPr lang="en-US" sz="4000" dirty="0">
                <a:solidFill>
                  <a:srgbClr val="FF0000"/>
                </a:solidFill>
                <a:highlight>
                  <a:srgbClr val="FFFF00"/>
                </a:highlight>
                <a:latin typeface="Lakki Reddy"/>
              </a:rPr>
              <a:t>County Requirement for EACH Session</a:t>
            </a:r>
          </a:p>
          <a:p>
            <a:pPr algn="ctr"/>
            <a:endParaRPr lang="en-US" sz="4000" dirty="0">
              <a:solidFill>
                <a:srgbClr val="FF0000"/>
              </a:solidFill>
              <a:highlight>
                <a:srgbClr val="FFFF00"/>
              </a:highlight>
              <a:latin typeface="Lakki Reddy"/>
            </a:endParaRPr>
          </a:p>
          <a:p>
            <a:pPr algn="ctr"/>
            <a:r>
              <a:rPr lang="en-US" sz="4000" dirty="0">
                <a:solidFill>
                  <a:schemeClr val="bg1"/>
                </a:solidFill>
                <a:latin typeface="Lakki Reddy"/>
              </a:rPr>
              <a:t>Scroll to the correct slide for the session. </a:t>
            </a:r>
          </a:p>
          <a:p>
            <a:pPr algn="ctr"/>
            <a:endParaRPr lang="en-US" sz="4000" dirty="0">
              <a:solidFill>
                <a:schemeClr val="bg1"/>
              </a:solidFill>
              <a:latin typeface="Lakki Reddy"/>
            </a:endParaRPr>
          </a:p>
          <a:p>
            <a:pPr algn="ctr"/>
            <a:r>
              <a:rPr lang="en-US" sz="4000" dirty="0">
                <a:solidFill>
                  <a:schemeClr val="bg1"/>
                </a:solidFill>
                <a:latin typeface="Lakki Reddy"/>
              </a:rPr>
              <a:t>Teachers will scan the QR code and SIGN OUT and fill out the feedback questions. </a:t>
            </a:r>
          </a:p>
        </p:txBody>
      </p:sp>
    </p:spTree>
    <p:extLst>
      <p:ext uri="{BB962C8B-B14F-4D97-AF65-F5344CB8AC3E}">
        <p14:creationId xmlns:p14="http://schemas.microsoft.com/office/powerpoint/2010/main" val="38725027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92FDA6-1E82-712F-148C-9B3DBAEA783A}"/>
              </a:ext>
            </a:extLst>
          </p:cNvPr>
          <p:cNvSpPr txBox="1"/>
          <p:nvPr/>
        </p:nvSpPr>
        <p:spPr>
          <a:xfrm>
            <a:off x="754159" y="344994"/>
            <a:ext cx="10988662" cy="2308324"/>
          </a:xfrm>
          <a:prstGeom prst="rect">
            <a:avLst/>
          </a:prstGeom>
          <a:noFill/>
        </p:spPr>
        <p:txBody>
          <a:bodyPr wrap="square" rtlCol="0">
            <a:spAutoFit/>
          </a:bodyPr>
          <a:lstStyle/>
          <a:p>
            <a:r>
              <a:rPr lang="en-US" sz="4800" kern="1200" dirty="0">
                <a:solidFill>
                  <a:srgbClr val="FFFF00"/>
                </a:solidFill>
                <a:latin typeface="Lakki Reddy"/>
              </a:rPr>
              <a:t>                </a:t>
            </a:r>
            <a:r>
              <a:rPr lang="en-US" sz="4800" kern="1200" dirty="0">
                <a:solidFill>
                  <a:srgbClr val="FF0000"/>
                </a:solidFill>
                <a:highlight>
                  <a:srgbClr val="FFFF00"/>
                </a:highlight>
                <a:latin typeface="Lakki Reddy"/>
              </a:rPr>
              <a:t>County Sign Out Session 1</a:t>
            </a:r>
          </a:p>
          <a:p>
            <a:r>
              <a:rPr lang="en-US" sz="4800" dirty="0">
                <a:solidFill>
                  <a:srgbClr val="FFFF00"/>
                </a:solidFill>
                <a:latin typeface="Lakki Reddy"/>
              </a:rPr>
              <a:t>Please sign out for county documentation. </a:t>
            </a:r>
          </a:p>
          <a:p>
            <a:r>
              <a:rPr lang="en-US" sz="4800" dirty="0">
                <a:solidFill>
                  <a:srgbClr val="FFFF00"/>
                </a:solidFill>
                <a:latin typeface="Lakki Reddy"/>
              </a:rPr>
              <a:t> </a:t>
            </a:r>
            <a:endParaRPr lang="en-US" sz="4800" kern="1200" dirty="0">
              <a:solidFill>
                <a:srgbClr val="FFFF00"/>
              </a:solidFill>
              <a:latin typeface="Lakki Reddy"/>
            </a:endParaRPr>
          </a:p>
        </p:txBody>
      </p:sp>
      <p:sp>
        <p:nvSpPr>
          <p:cNvPr id="6" name="TextBox 5">
            <a:extLst>
              <a:ext uri="{FF2B5EF4-FFF2-40B4-BE49-F238E27FC236}">
                <a16:creationId xmlns:a16="http://schemas.microsoft.com/office/drawing/2014/main" id="{69C378C2-8366-D8E9-7085-096B959A0022}"/>
              </a:ext>
            </a:extLst>
          </p:cNvPr>
          <p:cNvSpPr txBox="1"/>
          <p:nvPr/>
        </p:nvSpPr>
        <p:spPr>
          <a:xfrm>
            <a:off x="754159" y="2890391"/>
            <a:ext cx="10602072" cy="1077218"/>
          </a:xfrm>
          <a:prstGeom prst="rect">
            <a:avLst/>
          </a:prstGeom>
          <a:noFill/>
        </p:spPr>
        <p:txBody>
          <a:bodyPr wrap="square">
            <a:spAutoFit/>
          </a:bodyPr>
          <a:lstStyle/>
          <a:p>
            <a:endParaRPr lang="en-US" sz="3200" dirty="0">
              <a:solidFill>
                <a:srgbClr val="FFFF00"/>
              </a:solidFill>
              <a:latin typeface="Kristen ITC" panose="03050502040202030202" pitchFamily="66" charset="0"/>
            </a:endParaRPr>
          </a:p>
          <a:p>
            <a:endParaRPr lang="en-US" sz="3200" dirty="0">
              <a:solidFill>
                <a:srgbClr val="FFFF00"/>
              </a:solidFill>
              <a:highlight>
                <a:srgbClr val="000000"/>
              </a:highlight>
              <a:latin typeface="Lakki Reddy"/>
            </a:endParaRPr>
          </a:p>
        </p:txBody>
      </p:sp>
      <p:sp>
        <p:nvSpPr>
          <p:cNvPr id="3" name="Arrow: Down 2">
            <a:extLst>
              <a:ext uri="{FF2B5EF4-FFF2-40B4-BE49-F238E27FC236}">
                <a16:creationId xmlns:a16="http://schemas.microsoft.com/office/drawing/2014/main" id="{06A300BE-E222-0C0B-B99D-126D1B3621CB}"/>
              </a:ext>
            </a:extLst>
          </p:cNvPr>
          <p:cNvSpPr/>
          <p:nvPr/>
        </p:nvSpPr>
        <p:spPr>
          <a:xfrm rot="4816729">
            <a:off x="10223054" y="-17658"/>
            <a:ext cx="634692" cy="1639354"/>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qr code and badges&#10;&#10;Description automatically generated">
            <a:extLst>
              <a:ext uri="{FF2B5EF4-FFF2-40B4-BE49-F238E27FC236}">
                <a16:creationId xmlns:a16="http://schemas.microsoft.com/office/drawing/2014/main" id="{6B7BCD67-BAD5-BF8E-2523-58CDF9BA98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1325" y="2151833"/>
            <a:ext cx="7299721" cy="4105700"/>
          </a:xfrm>
          <a:prstGeom prst="rect">
            <a:avLst/>
          </a:prstGeom>
        </p:spPr>
      </p:pic>
    </p:spTree>
    <p:extLst>
      <p:ext uri="{BB962C8B-B14F-4D97-AF65-F5344CB8AC3E}">
        <p14:creationId xmlns:p14="http://schemas.microsoft.com/office/powerpoint/2010/main" val="27410793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92FDA6-1E82-712F-148C-9B3DBAEA783A}"/>
              </a:ext>
            </a:extLst>
          </p:cNvPr>
          <p:cNvSpPr txBox="1"/>
          <p:nvPr/>
        </p:nvSpPr>
        <p:spPr>
          <a:xfrm>
            <a:off x="754159" y="344994"/>
            <a:ext cx="10988662" cy="2308324"/>
          </a:xfrm>
          <a:prstGeom prst="rect">
            <a:avLst/>
          </a:prstGeom>
          <a:noFill/>
        </p:spPr>
        <p:txBody>
          <a:bodyPr wrap="square" rtlCol="0">
            <a:spAutoFit/>
          </a:bodyPr>
          <a:lstStyle/>
          <a:p>
            <a:r>
              <a:rPr lang="en-US" sz="4800" kern="1200" dirty="0">
                <a:solidFill>
                  <a:srgbClr val="FFFF00"/>
                </a:solidFill>
                <a:latin typeface="Lakki Reddy"/>
              </a:rPr>
              <a:t>                 </a:t>
            </a:r>
            <a:r>
              <a:rPr lang="en-US" sz="4800" kern="1200" dirty="0">
                <a:solidFill>
                  <a:srgbClr val="FF0000"/>
                </a:solidFill>
                <a:highlight>
                  <a:srgbClr val="FFFF00"/>
                </a:highlight>
                <a:latin typeface="Lakki Reddy"/>
              </a:rPr>
              <a:t>County Sign Out Session 2</a:t>
            </a:r>
          </a:p>
          <a:p>
            <a:r>
              <a:rPr lang="en-US" sz="4800" dirty="0">
                <a:solidFill>
                  <a:srgbClr val="FFFF00"/>
                </a:solidFill>
                <a:latin typeface="Lakki Reddy"/>
              </a:rPr>
              <a:t>Please sign out for county documentation. </a:t>
            </a:r>
          </a:p>
          <a:p>
            <a:r>
              <a:rPr lang="en-US" sz="4800" dirty="0">
                <a:solidFill>
                  <a:srgbClr val="FFFF00"/>
                </a:solidFill>
                <a:latin typeface="Lakki Reddy"/>
              </a:rPr>
              <a:t> </a:t>
            </a:r>
            <a:endParaRPr lang="en-US" sz="4800" kern="1200" dirty="0">
              <a:solidFill>
                <a:srgbClr val="FFFF00"/>
              </a:solidFill>
              <a:latin typeface="Lakki Reddy"/>
            </a:endParaRPr>
          </a:p>
        </p:txBody>
      </p:sp>
      <p:sp>
        <p:nvSpPr>
          <p:cNvPr id="6" name="TextBox 5">
            <a:extLst>
              <a:ext uri="{FF2B5EF4-FFF2-40B4-BE49-F238E27FC236}">
                <a16:creationId xmlns:a16="http://schemas.microsoft.com/office/drawing/2014/main" id="{69C378C2-8366-D8E9-7085-096B959A0022}"/>
              </a:ext>
            </a:extLst>
          </p:cNvPr>
          <p:cNvSpPr txBox="1"/>
          <p:nvPr/>
        </p:nvSpPr>
        <p:spPr>
          <a:xfrm>
            <a:off x="754159" y="2890391"/>
            <a:ext cx="10602072" cy="1077218"/>
          </a:xfrm>
          <a:prstGeom prst="rect">
            <a:avLst/>
          </a:prstGeom>
          <a:noFill/>
        </p:spPr>
        <p:txBody>
          <a:bodyPr wrap="square">
            <a:spAutoFit/>
          </a:bodyPr>
          <a:lstStyle/>
          <a:p>
            <a:endParaRPr lang="en-US" sz="3200" dirty="0">
              <a:solidFill>
                <a:srgbClr val="FFFF00"/>
              </a:solidFill>
              <a:latin typeface="Kristen ITC" panose="03050502040202030202" pitchFamily="66" charset="0"/>
            </a:endParaRPr>
          </a:p>
          <a:p>
            <a:endParaRPr lang="en-US" sz="3200" dirty="0">
              <a:solidFill>
                <a:srgbClr val="FFFF00"/>
              </a:solidFill>
              <a:highlight>
                <a:srgbClr val="000000"/>
              </a:highlight>
              <a:latin typeface="Lakki Reddy"/>
            </a:endParaRPr>
          </a:p>
        </p:txBody>
      </p:sp>
      <p:sp>
        <p:nvSpPr>
          <p:cNvPr id="3" name="Arrow: Down 2">
            <a:extLst>
              <a:ext uri="{FF2B5EF4-FFF2-40B4-BE49-F238E27FC236}">
                <a16:creationId xmlns:a16="http://schemas.microsoft.com/office/drawing/2014/main" id="{06A300BE-E222-0C0B-B99D-126D1B3621CB}"/>
              </a:ext>
            </a:extLst>
          </p:cNvPr>
          <p:cNvSpPr/>
          <p:nvPr/>
        </p:nvSpPr>
        <p:spPr>
          <a:xfrm rot="4925734">
            <a:off x="10200921" y="-2577"/>
            <a:ext cx="733632" cy="1575756"/>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qr code and badges&#10;&#10;Description automatically generated">
            <a:extLst>
              <a:ext uri="{FF2B5EF4-FFF2-40B4-BE49-F238E27FC236}">
                <a16:creationId xmlns:a16="http://schemas.microsoft.com/office/drawing/2014/main" id="{E0D8B532-64D1-1564-1F5F-E8521D4B75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1370" y="2073597"/>
            <a:ext cx="7995207" cy="4496873"/>
          </a:xfrm>
          <a:prstGeom prst="rect">
            <a:avLst/>
          </a:prstGeom>
        </p:spPr>
      </p:pic>
    </p:spTree>
    <p:extLst>
      <p:ext uri="{BB962C8B-B14F-4D97-AF65-F5344CB8AC3E}">
        <p14:creationId xmlns:p14="http://schemas.microsoft.com/office/powerpoint/2010/main" val="2523647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92FDA6-1E82-712F-148C-9B3DBAEA783A}"/>
              </a:ext>
            </a:extLst>
          </p:cNvPr>
          <p:cNvSpPr txBox="1"/>
          <p:nvPr/>
        </p:nvSpPr>
        <p:spPr>
          <a:xfrm>
            <a:off x="754159" y="344994"/>
            <a:ext cx="10988662" cy="2308324"/>
          </a:xfrm>
          <a:prstGeom prst="rect">
            <a:avLst/>
          </a:prstGeom>
          <a:noFill/>
        </p:spPr>
        <p:txBody>
          <a:bodyPr wrap="square" rtlCol="0">
            <a:spAutoFit/>
          </a:bodyPr>
          <a:lstStyle/>
          <a:p>
            <a:r>
              <a:rPr lang="en-US" sz="4800" kern="1200" dirty="0">
                <a:solidFill>
                  <a:srgbClr val="FFFF00"/>
                </a:solidFill>
                <a:latin typeface="Lakki Reddy"/>
              </a:rPr>
              <a:t>                </a:t>
            </a:r>
            <a:r>
              <a:rPr lang="en-US" sz="4800" kern="1200" dirty="0">
                <a:solidFill>
                  <a:srgbClr val="FF0000"/>
                </a:solidFill>
                <a:highlight>
                  <a:srgbClr val="FFFF00"/>
                </a:highlight>
                <a:latin typeface="Lakki Reddy"/>
              </a:rPr>
              <a:t>County Sign Out Session 3</a:t>
            </a:r>
          </a:p>
          <a:p>
            <a:r>
              <a:rPr lang="en-US" sz="4800" dirty="0">
                <a:solidFill>
                  <a:srgbClr val="FFFF00"/>
                </a:solidFill>
                <a:latin typeface="Lakki Reddy"/>
              </a:rPr>
              <a:t>Please sign out for county documentation. </a:t>
            </a:r>
          </a:p>
          <a:p>
            <a:r>
              <a:rPr lang="en-US" sz="4800" dirty="0">
                <a:solidFill>
                  <a:srgbClr val="FFFF00"/>
                </a:solidFill>
                <a:latin typeface="Lakki Reddy"/>
              </a:rPr>
              <a:t> </a:t>
            </a:r>
            <a:endParaRPr lang="en-US" sz="4800" kern="1200" dirty="0">
              <a:solidFill>
                <a:srgbClr val="FFFF00"/>
              </a:solidFill>
              <a:latin typeface="Lakki Reddy"/>
            </a:endParaRPr>
          </a:p>
        </p:txBody>
      </p:sp>
      <p:sp>
        <p:nvSpPr>
          <p:cNvPr id="6" name="TextBox 5">
            <a:extLst>
              <a:ext uri="{FF2B5EF4-FFF2-40B4-BE49-F238E27FC236}">
                <a16:creationId xmlns:a16="http://schemas.microsoft.com/office/drawing/2014/main" id="{69C378C2-8366-D8E9-7085-096B959A0022}"/>
              </a:ext>
            </a:extLst>
          </p:cNvPr>
          <p:cNvSpPr txBox="1"/>
          <p:nvPr/>
        </p:nvSpPr>
        <p:spPr>
          <a:xfrm>
            <a:off x="754159" y="2890391"/>
            <a:ext cx="10602072" cy="1077218"/>
          </a:xfrm>
          <a:prstGeom prst="rect">
            <a:avLst/>
          </a:prstGeom>
          <a:noFill/>
        </p:spPr>
        <p:txBody>
          <a:bodyPr wrap="square">
            <a:spAutoFit/>
          </a:bodyPr>
          <a:lstStyle/>
          <a:p>
            <a:endParaRPr lang="en-US" sz="3200" dirty="0">
              <a:solidFill>
                <a:srgbClr val="FFFF00"/>
              </a:solidFill>
              <a:latin typeface="Kristen ITC" panose="03050502040202030202" pitchFamily="66" charset="0"/>
            </a:endParaRPr>
          </a:p>
          <a:p>
            <a:endParaRPr lang="en-US" sz="3200" dirty="0">
              <a:solidFill>
                <a:srgbClr val="FFFF00"/>
              </a:solidFill>
              <a:highlight>
                <a:srgbClr val="000000"/>
              </a:highlight>
              <a:latin typeface="Lakki Reddy"/>
            </a:endParaRPr>
          </a:p>
        </p:txBody>
      </p:sp>
      <p:sp>
        <p:nvSpPr>
          <p:cNvPr id="3" name="Arrow: Down 2">
            <a:extLst>
              <a:ext uri="{FF2B5EF4-FFF2-40B4-BE49-F238E27FC236}">
                <a16:creationId xmlns:a16="http://schemas.microsoft.com/office/drawing/2014/main" id="{06A300BE-E222-0C0B-B99D-126D1B3621CB}"/>
              </a:ext>
            </a:extLst>
          </p:cNvPr>
          <p:cNvSpPr/>
          <p:nvPr/>
        </p:nvSpPr>
        <p:spPr>
          <a:xfrm rot="5400000">
            <a:off x="9983147" y="-16027"/>
            <a:ext cx="738019" cy="1561357"/>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qr code and badges&#10;&#10;Description automatically generated">
            <a:extLst>
              <a:ext uri="{FF2B5EF4-FFF2-40B4-BE49-F238E27FC236}">
                <a16:creationId xmlns:a16="http://schemas.microsoft.com/office/drawing/2014/main" id="{74B5760B-DDDB-2D5C-3A78-8BB88BCCF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2056" y="1922329"/>
            <a:ext cx="8161985" cy="4590677"/>
          </a:xfrm>
          <a:prstGeom prst="rect">
            <a:avLst/>
          </a:prstGeom>
        </p:spPr>
      </p:pic>
    </p:spTree>
    <p:extLst>
      <p:ext uri="{BB962C8B-B14F-4D97-AF65-F5344CB8AC3E}">
        <p14:creationId xmlns:p14="http://schemas.microsoft.com/office/powerpoint/2010/main" val="30073786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92FDA6-1E82-712F-148C-9B3DBAEA783A}"/>
              </a:ext>
            </a:extLst>
          </p:cNvPr>
          <p:cNvSpPr txBox="1"/>
          <p:nvPr/>
        </p:nvSpPr>
        <p:spPr>
          <a:xfrm>
            <a:off x="754159" y="344994"/>
            <a:ext cx="10988662" cy="2308324"/>
          </a:xfrm>
          <a:prstGeom prst="rect">
            <a:avLst/>
          </a:prstGeom>
          <a:noFill/>
        </p:spPr>
        <p:txBody>
          <a:bodyPr wrap="square" rtlCol="0">
            <a:spAutoFit/>
          </a:bodyPr>
          <a:lstStyle/>
          <a:p>
            <a:r>
              <a:rPr lang="en-US" sz="4800" kern="1200" dirty="0">
                <a:solidFill>
                  <a:srgbClr val="FFFF00"/>
                </a:solidFill>
                <a:latin typeface="Lakki Reddy"/>
              </a:rPr>
              <a:t>                </a:t>
            </a:r>
            <a:r>
              <a:rPr lang="en-US" sz="4800" kern="1200" dirty="0">
                <a:solidFill>
                  <a:srgbClr val="FF0000"/>
                </a:solidFill>
                <a:highlight>
                  <a:srgbClr val="FFFF00"/>
                </a:highlight>
                <a:latin typeface="Lakki Reddy"/>
              </a:rPr>
              <a:t>County Sign Out Session 4</a:t>
            </a:r>
          </a:p>
          <a:p>
            <a:r>
              <a:rPr lang="en-US" sz="4800" dirty="0">
                <a:solidFill>
                  <a:srgbClr val="FFFF00"/>
                </a:solidFill>
                <a:latin typeface="Lakki Reddy"/>
              </a:rPr>
              <a:t>Please sign out for county documentation. </a:t>
            </a:r>
          </a:p>
          <a:p>
            <a:r>
              <a:rPr lang="en-US" sz="4800" dirty="0">
                <a:solidFill>
                  <a:srgbClr val="FFFF00"/>
                </a:solidFill>
                <a:latin typeface="Lakki Reddy"/>
              </a:rPr>
              <a:t> </a:t>
            </a:r>
            <a:endParaRPr lang="en-US" sz="4800" kern="1200" dirty="0">
              <a:solidFill>
                <a:srgbClr val="FFFF00"/>
              </a:solidFill>
              <a:latin typeface="Lakki Reddy"/>
            </a:endParaRPr>
          </a:p>
        </p:txBody>
      </p:sp>
      <p:sp>
        <p:nvSpPr>
          <p:cNvPr id="6" name="TextBox 5">
            <a:extLst>
              <a:ext uri="{FF2B5EF4-FFF2-40B4-BE49-F238E27FC236}">
                <a16:creationId xmlns:a16="http://schemas.microsoft.com/office/drawing/2014/main" id="{69C378C2-8366-D8E9-7085-096B959A0022}"/>
              </a:ext>
            </a:extLst>
          </p:cNvPr>
          <p:cNvSpPr txBox="1"/>
          <p:nvPr/>
        </p:nvSpPr>
        <p:spPr>
          <a:xfrm>
            <a:off x="754159" y="2890391"/>
            <a:ext cx="10602072" cy="1077218"/>
          </a:xfrm>
          <a:prstGeom prst="rect">
            <a:avLst/>
          </a:prstGeom>
          <a:noFill/>
        </p:spPr>
        <p:txBody>
          <a:bodyPr wrap="square">
            <a:spAutoFit/>
          </a:bodyPr>
          <a:lstStyle/>
          <a:p>
            <a:endParaRPr lang="en-US" sz="3200" dirty="0">
              <a:solidFill>
                <a:srgbClr val="FFFF00"/>
              </a:solidFill>
              <a:latin typeface="Kristen ITC" panose="03050502040202030202" pitchFamily="66" charset="0"/>
            </a:endParaRPr>
          </a:p>
          <a:p>
            <a:endParaRPr lang="en-US" sz="3200" dirty="0">
              <a:solidFill>
                <a:srgbClr val="FFFF00"/>
              </a:solidFill>
              <a:highlight>
                <a:srgbClr val="000000"/>
              </a:highlight>
              <a:latin typeface="Lakki Reddy"/>
            </a:endParaRPr>
          </a:p>
        </p:txBody>
      </p:sp>
      <p:sp>
        <p:nvSpPr>
          <p:cNvPr id="3" name="Arrow: Down 2">
            <a:extLst>
              <a:ext uri="{FF2B5EF4-FFF2-40B4-BE49-F238E27FC236}">
                <a16:creationId xmlns:a16="http://schemas.microsoft.com/office/drawing/2014/main" id="{06A300BE-E222-0C0B-B99D-126D1B3621CB}"/>
              </a:ext>
            </a:extLst>
          </p:cNvPr>
          <p:cNvSpPr/>
          <p:nvPr/>
        </p:nvSpPr>
        <p:spPr>
          <a:xfrm rot="5198111">
            <a:off x="10230964" y="-75330"/>
            <a:ext cx="668852" cy="1566428"/>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qr code and badges&#10;&#10;Description automatically generated">
            <a:extLst>
              <a:ext uri="{FF2B5EF4-FFF2-40B4-BE49-F238E27FC236}">
                <a16:creationId xmlns:a16="http://schemas.microsoft.com/office/drawing/2014/main" id="{5E3414CB-1D6E-62A3-A335-7C5FA1D842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4992" y="1801070"/>
            <a:ext cx="8546996" cy="4807225"/>
          </a:xfrm>
          <a:prstGeom prst="rect">
            <a:avLst/>
          </a:prstGeom>
        </p:spPr>
      </p:pic>
    </p:spTree>
    <p:extLst>
      <p:ext uri="{BB962C8B-B14F-4D97-AF65-F5344CB8AC3E}">
        <p14:creationId xmlns:p14="http://schemas.microsoft.com/office/powerpoint/2010/main" val="16432852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92FDA6-1E82-712F-148C-9B3DBAEA783A}"/>
              </a:ext>
            </a:extLst>
          </p:cNvPr>
          <p:cNvSpPr txBox="1"/>
          <p:nvPr/>
        </p:nvSpPr>
        <p:spPr>
          <a:xfrm>
            <a:off x="2505608" y="336008"/>
            <a:ext cx="7180784" cy="1107996"/>
          </a:xfrm>
          <a:prstGeom prst="rect">
            <a:avLst/>
          </a:prstGeom>
          <a:noFill/>
        </p:spPr>
        <p:txBody>
          <a:bodyPr wrap="square" rtlCol="0">
            <a:spAutoFit/>
          </a:bodyPr>
          <a:lstStyle/>
          <a:p>
            <a:r>
              <a:rPr lang="en-US" sz="4800" kern="1200" dirty="0">
                <a:solidFill>
                  <a:srgbClr val="FFFF00"/>
                </a:solidFill>
                <a:latin typeface="Kristen ITC" panose="03050502040202030202" pitchFamily="66" charset="0"/>
              </a:rPr>
              <a:t>           </a:t>
            </a:r>
            <a:r>
              <a:rPr lang="en-US" sz="6600" kern="1200" dirty="0">
                <a:solidFill>
                  <a:srgbClr val="FFFF00"/>
                </a:solidFill>
                <a:latin typeface="Lakki Reddy"/>
              </a:rPr>
              <a:t> </a:t>
            </a:r>
            <a:endParaRPr lang="en-US" sz="4800" kern="1200" dirty="0">
              <a:solidFill>
                <a:srgbClr val="FFFF00"/>
              </a:solidFill>
              <a:latin typeface="Lakki Reddy"/>
            </a:endParaRPr>
          </a:p>
        </p:txBody>
      </p:sp>
      <p:sp>
        <p:nvSpPr>
          <p:cNvPr id="6" name="TextBox 5">
            <a:extLst>
              <a:ext uri="{FF2B5EF4-FFF2-40B4-BE49-F238E27FC236}">
                <a16:creationId xmlns:a16="http://schemas.microsoft.com/office/drawing/2014/main" id="{69C378C2-8366-D8E9-7085-096B959A0022}"/>
              </a:ext>
            </a:extLst>
          </p:cNvPr>
          <p:cNvSpPr txBox="1"/>
          <p:nvPr/>
        </p:nvSpPr>
        <p:spPr>
          <a:xfrm>
            <a:off x="1753747" y="1716416"/>
            <a:ext cx="9632879" cy="3631763"/>
          </a:xfrm>
          <a:prstGeom prst="rect">
            <a:avLst/>
          </a:prstGeom>
          <a:noFill/>
        </p:spPr>
        <p:txBody>
          <a:bodyPr wrap="square">
            <a:spAutoFit/>
          </a:bodyPr>
          <a:lstStyle/>
          <a:p>
            <a:r>
              <a:rPr lang="en-US" sz="6600" dirty="0">
                <a:solidFill>
                  <a:srgbClr val="FFFF00"/>
                </a:solidFill>
                <a:latin typeface="Lakki Reddy"/>
              </a:rPr>
              <a:t>What is today’s objective?</a:t>
            </a:r>
          </a:p>
          <a:p>
            <a:endParaRPr lang="en-US" sz="2400" dirty="0">
              <a:solidFill>
                <a:srgbClr val="FFFF00"/>
              </a:solidFill>
              <a:latin typeface="Lakki Reddy"/>
            </a:endParaRPr>
          </a:p>
          <a:p>
            <a:pPr marL="857250" indent="-857250">
              <a:buFont typeface="Arial" panose="020B0604020202020204" pitchFamily="34" charset="0"/>
              <a:buChar char="•"/>
            </a:pPr>
            <a:r>
              <a:rPr lang="en-US" sz="6600" dirty="0">
                <a:solidFill>
                  <a:srgbClr val="FFFF00"/>
                </a:solidFill>
                <a:latin typeface="Lakki Reddy"/>
              </a:rPr>
              <a:t>Take an early break  or</a:t>
            </a:r>
          </a:p>
          <a:p>
            <a:pPr marL="857250" indent="-857250">
              <a:buFont typeface="Arial" panose="020B0604020202020204" pitchFamily="34" charset="0"/>
              <a:buChar char="•"/>
            </a:pPr>
            <a:r>
              <a:rPr lang="en-US" sz="6600" dirty="0">
                <a:solidFill>
                  <a:srgbClr val="FFFF00"/>
                </a:solidFill>
                <a:latin typeface="Lakki Reddy"/>
              </a:rPr>
              <a:t>Build better readers </a:t>
            </a:r>
            <a:endParaRPr lang="en-US" sz="6000" dirty="0">
              <a:solidFill>
                <a:srgbClr val="FFFF00"/>
              </a:solidFill>
              <a:latin typeface="Lakki Reddy"/>
            </a:endParaRPr>
          </a:p>
        </p:txBody>
      </p:sp>
      <p:sp>
        <p:nvSpPr>
          <p:cNvPr id="3" name="Star: 5 Points 2">
            <a:extLst>
              <a:ext uri="{FF2B5EF4-FFF2-40B4-BE49-F238E27FC236}">
                <a16:creationId xmlns:a16="http://schemas.microsoft.com/office/drawing/2014/main" id="{A33D4D3B-9D4C-9D05-D1AC-4377D75E08F0}"/>
              </a:ext>
            </a:extLst>
          </p:cNvPr>
          <p:cNvSpPr/>
          <p:nvPr/>
        </p:nvSpPr>
        <p:spPr>
          <a:xfrm>
            <a:off x="443513" y="339575"/>
            <a:ext cx="1705387" cy="1398879"/>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tar: 5 Points 4">
            <a:extLst>
              <a:ext uri="{FF2B5EF4-FFF2-40B4-BE49-F238E27FC236}">
                <a16:creationId xmlns:a16="http://schemas.microsoft.com/office/drawing/2014/main" id="{8EA3A24D-3257-8CD2-9BA5-635C5C4F9CA8}"/>
              </a:ext>
            </a:extLst>
          </p:cNvPr>
          <p:cNvSpPr/>
          <p:nvPr/>
        </p:nvSpPr>
        <p:spPr>
          <a:xfrm>
            <a:off x="10024165" y="355658"/>
            <a:ext cx="1705387" cy="1398879"/>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05639919-5E96-6202-BBE5-0CC4DE311336}"/>
              </a:ext>
            </a:extLst>
          </p:cNvPr>
          <p:cNvSpPr txBox="1"/>
          <p:nvPr/>
        </p:nvSpPr>
        <p:spPr>
          <a:xfrm>
            <a:off x="868541" y="5893003"/>
            <a:ext cx="10816182" cy="523220"/>
          </a:xfrm>
          <a:prstGeom prst="rect">
            <a:avLst/>
          </a:prstGeom>
          <a:noFill/>
        </p:spPr>
        <p:txBody>
          <a:bodyPr wrap="square">
            <a:spAutoFit/>
          </a:bodyPr>
          <a:lstStyle/>
          <a:p>
            <a:pPr algn="ctr"/>
            <a:r>
              <a:rPr lang="en-US" sz="2400" dirty="0">
                <a:solidFill>
                  <a:schemeClr val="bg1"/>
                </a:solidFill>
                <a:latin typeface="Kristen ITC" panose="03050502040202030202" pitchFamily="66" charset="0"/>
              </a:rPr>
              <a:t>  </a:t>
            </a:r>
            <a:r>
              <a:rPr lang="en-US" sz="2800" dirty="0">
                <a:solidFill>
                  <a:schemeClr val="bg1"/>
                </a:solidFill>
                <a:latin typeface="Lakki Reddy"/>
              </a:rPr>
              <a:t>Concise Curriculum Supports the Science of Reading Research</a:t>
            </a:r>
            <a:endParaRPr lang="en-US" sz="2400" dirty="0">
              <a:solidFill>
                <a:schemeClr val="bg1"/>
              </a:solidFill>
              <a:latin typeface="Lakki Reddy"/>
            </a:endParaRPr>
          </a:p>
        </p:txBody>
      </p:sp>
    </p:spTree>
    <p:extLst>
      <p:ext uri="{BB962C8B-B14F-4D97-AF65-F5344CB8AC3E}">
        <p14:creationId xmlns:p14="http://schemas.microsoft.com/office/powerpoint/2010/main" val="1623207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E2F568-B615-E756-5C3A-76D0089F06F9}"/>
              </a:ext>
            </a:extLst>
          </p:cNvPr>
          <p:cNvSpPr txBox="1"/>
          <p:nvPr/>
        </p:nvSpPr>
        <p:spPr>
          <a:xfrm>
            <a:off x="601579" y="421105"/>
            <a:ext cx="10551695" cy="6740307"/>
          </a:xfrm>
          <a:prstGeom prst="rect">
            <a:avLst/>
          </a:prstGeom>
          <a:noFill/>
        </p:spPr>
        <p:txBody>
          <a:bodyPr wrap="square" rtlCol="0">
            <a:spAutoFit/>
          </a:bodyPr>
          <a:lstStyle/>
          <a:p>
            <a:r>
              <a:rPr lang="en-US" sz="4800" dirty="0">
                <a:solidFill>
                  <a:schemeClr val="bg1"/>
                </a:solidFill>
                <a:latin typeface="Lakki Reddy"/>
              </a:rPr>
              <a:t>Learn about Joan </a:t>
            </a:r>
            <a:r>
              <a:rPr lang="en-US" sz="4800" dirty="0" err="1">
                <a:solidFill>
                  <a:schemeClr val="bg1"/>
                </a:solidFill>
                <a:latin typeface="Lakki Reddy"/>
              </a:rPr>
              <a:t>Sedita’s</a:t>
            </a:r>
            <a:r>
              <a:rPr lang="en-US" sz="4800" dirty="0">
                <a:solidFill>
                  <a:schemeClr val="bg1"/>
                </a:solidFill>
                <a:latin typeface="Lakki Reddy"/>
              </a:rPr>
              <a:t> Writing Rope</a:t>
            </a:r>
          </a:p>
          <a:p>
            <a:r>
              <a:rPr lang="en-US" sz="4800" dirty="0">
                <a:solidFill>
                  <a:schemeClr val="bg1"/>
                </a:solidFill>
                <a:latin typeface="Lakki Reddy"/>
              </a:rPr>
              <a:t>If time permits</a:t>
            </a:r>
          </a:p>
          <a:p>
            <a:endParaRPr lang="en-US" sz="4800" dirty="0">
              <a:solidFill>
                <a:schemeClr val="bg1"/>
              </a:solidFill>
              <a:latin typeface="Lakki Reddy"/>
            </a:endParaRPr>
          </a:p>
          <a:p>
            <a:r>
              <a:rPr lang="en-US" sz="4800" dirty="0">
                <a:solidFill>
                  <a:schemeClr val="bg1"/>
                </a:solidFill>
                <a:latin typeface="Lakki Reddy"/>
                <a:hlinkClick r:id="rId2"/>
              </a:rPr>
              <a:t>https://youtu.be/EGg9zxzBJdo?si=EPp_GAaqrGopiJOc</a:t>
            </a:r>
            <a:endParaRPr lang="en-US" sz="4800" dirty="0">
              <a:solidFill>
                <a:schemeClr val="bg1"/>
              </a:solidFill>
              <a:latin typeface="Lakki Reddy"/>
            </a:endParaRPr>
          </a:p>
          <a:p>
            <a:endParaRPr lang="en-US" sz="4800" dirty="0">
              <a:solidFill>
                <a:schemeClr val="bg1"/>
              </a:solidFill>
              <a:latin typeface="Lakki Reddy"/>
            </a:endParaRPr>
          </a:p>
          <a:p>
            <a:endParaRPr lang="en-US" sz="4800" dirty="0"/>
          </a:p>
          <a:p>
            <a:endParaRPr lang="en-US" sz="4800" dirty="0">
              <a:solidFill>
                <a:schemeClr val="bg1"/>
              </a:solidFill>
              <a:latin typeface="Lakki Reddy"/>
            </a:endParaRPr>
          </a:p>
          <a:p>
            <a:endParaRPr lang="en-US" sz="4800" dirty="0">
              <a:solidFill>
                <a:schemeClr val="bg1"/>
              </a:solidFill>
              <a:latin typeface="Lakki Reddy"/>
            </a:endParaRPr>
          </a:p>
        </p:txBody>
      </p:sp>
    </p:spTree>
    <p:extLst>
      <p:ext uri="{BB962C8B-B14F-4D97-AF65-F5344CB8AC3E}">
        <p14:creationId xmlns:p14="http://schemas.microsoft.com/office/powerpoint/2010/main" val="109946046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AF22D1-5A8D-4FE2-38CD-AF4CE68267E1}"/>
              </a:ext>
            </a:extLst>
          </p:cNvPr>
          <p:cNvSpPr txBox="1"/>
          <p:nvPr/>
        </p:nvSpPr>
        <p:spPr>
          <a:xfrm>
            <a:off x="1501515" y="295189"/>
            <a:ext cx="9188970" cy="1692771"/>
          </a:xfrm>
          <a:prstGeom prst="rect">
            <a:avLst/>
          </a:prstGeom>
          <a:noFill/>
        </p:spPr>
        <p:txBody>
          <a:bodyPr wrap="square">
            <a:spAutoFit/>
          </a:bodyPr>
          <a:lstStyle/>
          <a:p>
            <a:pPr algn="ctr"/>
            <a:r>
              <a:rPr lang="en-US" sz="5200" b="1" dirty="0">
                <a:solidFill>
                  <a:srgbClr val="FFFF00"/>
                </a:solidFill>
                <a:latin typeface="Lakki Reddy"/>
              </a:rPr>
              <a:t>Thank you for your time and consideration!  </a:t>
            </a:r>
          </a:p>
        </p:txBody>
      </p:sp>
      <p:sp>
        <p:nvSpPr>
          <p:cNvPr id="11" name="TextBox 10">
            <a:extLst>
              <a:ext uri="{FF2B5EF4-FFF2-40B4-BE49-F238E27FC236}">
                <a16:creationId xmlns:a16="http://schemas.microsoft.com/office/drawing/2014/main" id="{5CB792A3-C5C3-FA82-B54E-21E18A25D1FF}"/>
              </a:ext>
            </a:extLst>
          </p:cNvPr>
          <p:cNvSpPr txBox="1"/>
          <p:nvPr/>
        </p:nvSpPr>
        <p:spPr>
          <a:xfrm>
            <a:off x="2833400" y="3646835"/>
            <a:ext cx="6212380" cy="1323439"/>
          </a:xfrm>
          <a:prstGeom prst="rect">
            <a:avLst/>
          </a:prstGeom>
          <a:noFill/>
        </p:spPr>
        <p:txBody>
          <a:bodyPr wrap="square">
            <a:spAutoFit/>
          </a:bodyPr>
          <a:lstStyle/>
          <a:p>
            <a:pPr algn="ctr" rtl="0" fontAlgn="base"/>
            <a:r>
              <a:rPr lang="en-US" sz="2200" b="1" i="0" dirty="0">
                <a:solidFill>
                  <a:srgbClr val="FFFFFF"/>
                </a:solidFill>
                <a:effectLst/>
                <a:latin typeface="Arial" panose="020B0604020202020204" pitchFamily="34" charset="0"/>
              </a:rPr>
              <a:t> </a:t>
            </a:r>
            <a:r>
              <a:rPr lang="en-US" sz="4000" b="1" i="0" dirty="0">
                <a:solidFill>
                  <a:srgbClr val="FFFFFF"/>
                </a:solidFill>
                <a:effectLst/>
                <a:latin typeface="Arial" panose="020B0604020202020204" pitchFamily="34" charset="0"/>
              </a:rPr>
              <a:t>(404) 732-4193 </a:t>
            </a:r>
            <a:endParaRPr lang="en-US" sz="4000" b="0" i="0" dirty="0">
              <a:solidFill>
                <a:srgbClr val="FFFFFF"/>
              </a:solidFill>
              <a:effectLst/>
              <a:latin typeface="Arial" panose="020B0604020202020204" pitchFamily="34" charset="0"/>
            </a:endParaRPr>
          </a:p>
          <a:p>
            <a:pPr algn="ctr" rtl="0" fontAlgn="base"/>
            <a:r>
              <a:rPr lang="en-US" sz="4000" b="1" i="0" dirty="0">
                <a:solidFill>
                  <a:srgbClr val="FFFFFF"/>
                </a:solidFill>
                <a:effectLst/>
                <a:latin typeface="Arial" panose="020B0604020202020204" pitchFamily="34" charset="0"/>
              </a:rPr>
              <a:t> (678) 371-9361</a:t>
            </a:r>
            <a:endParaRPr lang="en-US" sz="4000" b="0" i="0" dirty="0">
              <a:solidFill>
                <a:srgbClr val="FFFFFF"/>
              </a:solidFill>
              <a:effectLst/>
              <a:latin typeface="Arial" panose="020B0604020202020204" pitchFamily="34" charset="0"/>
            </a:endParaRPr>
          </a:p>
        </p:txBody>
      </p:sp>
      <p:sp>
        <p:nvSpPr>
          <p:cNvPr id="13" name="TextBox 12">
            <a:extLst>
              <a:ext uri="{FF2B5EF4-FFF2-40B4-BE49-F238E27FC236}">
                <a16:creationId xmlns:a16="http://schemas.microsoft.com/office/drawing/2014/main" id="{0A21570C-CF51-B87F-241D-9C706E05087A}"/>
              </a:ext>
            </a:extLst>
          </p:cNvPr>
          <p:cNvSpPr txBox="1"/>
          <p:nvPr/>
        </p:nvSpPr>
        <p:spPr>
          <a:xfrm>
            <a:off x="2027107" y="2034126"/>
            <a:ext cx="8137785" cy="1446550"/>
          </a:xfrm>
          <a:prstGeom prst="rect">
            <a:avLst/>
          </a:prstGeom>
          <a:noFill/>
        </p:spPr>
        <p:txBody>
          <a:bodyPr wrap="square">
            <a:spAutoFit/>
          </a:bodyPr>
          <a:lstStyle/>
          <a:p>
            <a:pPr algn="ctr" rtl="0" fontAlgn="base"/>
            <a:r>
              <a:rPr lang="en-US" sz="4400" b="1" i="0" u="sng" dirty="0">
                <a:solidFill>
                  <a:schemeClr val="bg1"/>
                </a:solidFill>
                <a:effectLst/>
                <a:latin typeface="Lakki Reddy"/>
              </a:rPr>
              <a:t>Contact Us</a:t>
            </a:r>
            <a:endParaRPr lang="en-US" sz="4400" b="1" i="0" dirty="0">
              <a:solidFill>
                <a:schemeClr val="bg1"/>
              </a:solidFill>
              <a:effectLst/>
              <a:latin typeface="Lakki Reddy"/>
            </a:endParaRPr>
          </a:p>
          <a:p>
            <a:pPr algn="ctr" rtl="0" fontAlgn="base"/>
            <a:r>
              <a:rPr lang="en-US" sz="2200" b="1" i="0" dirty="0">
                <a:solidFill>
                  <a:srgbClr val="FF0000"/>
                </a:solidFill>
                <a:effectLst/>
                <a:latin typeface="helvetica-w01-light"/>
              </a:rPr>
              <a:t>We provide prompt, personalized customer service.</a:t>
            </a:r>
            <a:endParaRPr lang="en-US" sz="2200" b="0" i="0" dirty="0">
              <a:solidFill>
                <a:srgbClr val="FF0000"/>
              </a:solidFill>
              <a:effectLst/>
              <a:latin typeface="Arial" panose="020B0604020202020204" pitchFamily="34" charset="0"/>
            </a:endParaRPr>
          </a:p>
          <a:p>
            <a:pPr algn="ctr" rtl="0" fontAlgn="base"/>
            <a:r>
              <a:rPr lang="en-US" sz="2200" b="1" i="0" dirty="0">
                <a:solidFill>
                  <a:srgbClr val="FF0000"/>
                </a:solidFill>
                <a:effectLst/>
                <a:latin typeface="helvetica-w01-light"/>
              </a:rPr>
              <a:t>Please contact us with any questions you may have!</a:t>
            </a:r>
            <a:endParaRPr lang="en-US" sz="2200" b="0" i="0" dirty="0">
              <a:solidFill>
                <a:srgbClr val="FF0000"/>
              </a:solidFill>
              <a:effectLst/>
              <a:latin typeface="Arial" panose="020B0604020202020204" pitchFamily="34" charset="0"/>
            </a:endParaRPr>
          </a:p>
        </p:txBody>
      </p:sp>
      <p:sp>
        <p:nvSpPr>
          <p:cNvPr id="15" name="TextBox 14">
            <a:extLst>
              <a:ext uri="{FF2B5EF4-FFF2-40B4-BE49-F238E27FC236}">
                <a16:creationId xmlns:a16="http://schemas.microsoft.com/office/drawing/2014/main" id="{00126698-3520-9853-1806-5A0619C4EE29}"/>
              </a:ext>
            </a:extLst>
          </p:cNvPr>
          <p:cNvSpPr txBox="1"/>
          <p:nvPr/>
        </p:nvSpPr>
        <p:spPr>
          <a:xfrm>
            <a:off x="2552699" y="5307704"/>
            <a:ext cx="7086600" cy="1077218"/>
          </a:xfrm>
          <a:prstGeom prst="rect">
            <a:avLst/>
          </a:prstGeom>
          <a:noFill/>
        </p:spPr>
        <p:txBody>
          <a:bodyPr wrap="square">
            <a:spAutoFit/>
          </a:bodyPr>
          <a:lstStyle/>
          <a:p>
            <a:pPr algn="ctr" rtl="0" fontAlgn="base"/>
            <a:r>
              <a:rPr lang="en-US" sz="3200" b="1" i="0" u="none" strike="noStrike" dirty="0">
                <a:solidFill>
                  <a:srgbClr val="FFFFFF"/>
                </a:solidFill>
                <a:effectLst/>
                <a:latin typeface="Arial" panose="020B0604020202020204" pitchFamily="34" charset="0"/>
                <a:hlinkClick r:id="rId2"/>
              </a:rPr>
              <a:t>concisecurriculum@gmail.com</a:t>
            </a:r>
            <a:endParaRPr lang="en-US" sz="3200" b="0" i="0" dirty="0">
              <a:solidFill>
                <a:srgbClr val="FFFFFF"/>
              </a:solidFill>
              <a:effectLst/>
              <a:latin typeface="Arial" panose="020B0604020202020204" pitchFamily="34" charset="0"/>
            </a:endParaRPr>
          </a:p>
          <a:p>
            <a:pPr algn="ctr" rtl="0" fontAlgn="base"/>
            <a:r>
              <a:rPr lang="en-US" sz="3200" b="1" i="0" dirty="0">
                <a:solidFill>
                  <a:srgbClr val="FFFFFF"/>
                </a:solidFill>
                <a:effectLst/>
                <a:latin typeface="Arial" panose="020B0604020202020204" pitchFamily="34" charset="0"/>
              </a:rPr>
              <a:t> Fax: (770) 631-3746</a:t>
            </a:r>
            <a:endParaRPr lang="en-US" sz="3200" b="0" i="0" dirty="0">
              <a:solidFill>
                <a:srgbClr val="FFFFFF"/>
              </a:solidFill>
              <a:effectLst/>
              <a:latin typeface="Arial" panose="020B0604020202020204" pitchFamily="34" charset="0"/>
            </a:endParaRPr>
          </a:p>
        </p:txBody>
      </p:sp>
    </p:spTree>
    <p:extLst>
      <p:ext uri="{BB962C8B-B14F-4D97-AF65-F5344CB8AC3E}">
        <p14:creationId xmlns:p14="http://schemas.microsoft.com/office/powerpoint/2010/main" val="161425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92FDA6-1E82-712F-148C-9B3DBAEA783A}"/>
              </a:ext>
            </a:extLst>
          </p:cNvPr>
          <p:cNvSpPr txBox="1"/>
          <p:nvPr/>
        </p:nvSpPr>
        <p:spPr>
          <a:xfrm>
            <a:off x="1628679" y="402042"/>
            <a:ext cx="9801546" cy="1107996"/>
          </a:xfrm>
          <a:prstGeom prst="rect">
            <a:avLst/>
          </a:prstGeom>
          <a:noFill/>
        </p:spPr>
        <p:txBody>
          <a:bodyPr wrap="square" rtlCol="0">
            <a:spAutoFit/>
          </a:bodyPr>
          <a:lstStyle/>
          <a:p>
            <a:r>
              <a:rPr lang="en-US" sz="4800" kern="1200" dirty="0">
                <a:solidFill>
                  <a:srgbClr val="FFFF00"/>
                </a:solidFill>
                <a:latin typeface="Kristen ITC" panose="03050502040202030202" pitchFamily="66" charset="0"/>
              </a:rPr>
              <a:t>           </a:t>
            </a:r>
            <a:r>
              <a:rPr lang="en-US" sz="6600" kern="1200" dirty="0">
                <a:solidFill>
                  <a:srgbClr val="FFFF00"/>
                </a:solidFill>
                <a:latin typeface="Lakki Reddy"/>
              </a:rPr>
              <a:t>Objective: </a:t>
            </a:r>
            <a:endParaRPr lang="en-US" sz="4800" kern="1200" dirty="0">
              <a:solidFill>
                <a:srgbClr val="FFFF00"/>
              </a:solidFill>
              <a:latin typeface="Lakki Reddy"/>
            </a:endParaRPr>
          </a:p>
        </p:txBody>
      </p:sp>
      <p:pic>
        <p:nvPicPr>
          <p:cNvPr id="9" name="Picture 8" descr="A person looking at his phone&#10;&#10;Description automatically generated">
            <a:extLst>
              <a:ext uri="{FF2B5EF4-FFF2-40B4-BE49-F238E27FC236}">
                <a16:creationId xmlns:a16="http://schemas.microsoft.com/office/drawing/2014/main" id="{2AEAA708-7E2F-6457-7D7A-42B0A3D38FA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642842" y="2313597"/>
            <a:ext cx="3319849" cy="2775846"/>
          </a:xfrm>
          <a:prstGeom prst="rect">
            <a:avLst/>
          </a:prstGeom>
        </p:spPr>
      </p:pic>
      <p:sp>
        <p:nvSpPr>
          <p:cNvPr id="12" name="Star: 5 Points 11">
            <a:extLst>
              <a:ext uri="{FF2B5EF4-FFF2-40B4-BE49-F238E27FC236}">
                <a16:creationId xmlns:a16="http://schemas.microsoft.com/office/drawing/2014/main" id="{0E1A159A-34A2-B88B-0791-D9885A04BBED}"/>
              </a:ext>
            </a:extLst>
          </p:cNvPr>
          <p:cNvSpPr/>
          <p:nvPr/>
        </p:nvSpPr>
        <p:spPr>
          <a:xfrm>
            <a:off x="443513" y="339575"/>
            <a:ext cx="1705387" cy="1398879"/>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tar: 5 Points 12">
            <a:extLst>
              <a:ext uri="{FF2B5EF4-FFF2-40B4-BE49-F238E27FC236}">
                <a16:creationId xmlns:a16="http://schemas.microsoft.com/office/drawing/2014/main" id="{6D9A7A64-7890-8DC8-F15C-FE1FAA1B2BD5}"/>
              </a:ext>
            </a:extLst>
          </p:cNvPr>
          <p:cNvSpPr/>
          <p:nvPr/>
        </p:nvSpPr>
        <p:spPr>
          <a:xfrm>
            <a:off x="10119705" y="755031"/>
            <a:ext cx="1705387" cy="1398879"/>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F381F16E-643F-33D6-878D-D5539206E6EB}"/>
              </a:ext>
            </a:extLst>
          </p:cNvPr>
          <p:cNvSpPr txBox="1"/>
          <p:nvPr/>
        </p:nvSpPr>
        <p:spPr>
          <a:xfrm>
            <a:off x="868541" y="5893003"/>
            <a:ext cx="10816182" cy="523220"/>
          </a:xfrm>
          <a:prstGeom prst="rect">
            <a:avLst/>
          </a:prstGeom>
          <a:noFill/>
        </p:spPr>
        <p:txBody>
          <a:bodyPr wrap="square">
            <a:spAutoFit/>
          </a:bodyPr>
          <a:lstStyle/>
          <a:p>
            <a:pPr algn="ctr"/>
            <a:r>
              <a:rPr lang="en-US" sz="2400" dirty="0">
                <a:solidFill>
                  <a:schemeClr val="bg1"/>
                </a:solidFill>
                <a:latin typeface="Kristen ITC" panose="03050502040202030202" pitchFamily="66" charset="0"/>
              </a:rPr>
              <a:t>  </a:t>
            </a:r>
            <a:r>
              <a:rPr lang="en-US" sz="2800" dirty="0">
                <a:solidFill>
                  <a:schemeClr val="bg1"/>
                </a:solidFill>
                <a:latin typeface="Lakki Reddy"/>
              </a:rPr>
              <a:t>Concise Curriculum Supports the Science of Reading Research</a:t>
            </a:r>
            <a:endParaRPr lang="en-US" sz="2400" dirty="0">
              <a:solidFill>
                <a:schemeClr val="bg1"/>
              </a:solidFill>
              <a:latin typeface="Lakki Reddy"/>
            </a:endParaRPr>
          </a:p>
        </p:txBody>
      </p:sp>
      <p:pic>
        <p:nvPicPr>
          <p:cNvPr id="6" name="Picture 5" descr="A sign with text on it&#10;&#10;Description automatically generated">
            <a:extLst>
              <a:ext uri="{FF2B5EF4-FFF2-40B4-BE49-F238E27FC236}">
                <a16:creationId xmlns:a16="http://schemas.microsoft.com/office/drawing/2014/main" id="{3E8A07CA-3867-1640-5C3E-42FA56552F04}"/>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933941" y="2153910"/>
            <a:ext cx="3319849" cy="3095221"/>
          </a:xfrm>
          <a:prstGeom prst="rect">
            <a:avLst/>
          </a:prstGeom>
        </p:spPr>
      </p:pic>
    </p:spTree>
    <p:extLst>
      <p:ext uri="{BB962C8B-B14F-4D97-AF65-F5344CB8AC3E}">
        <p14:creationId xmlns:p14="http://schemas.microsoft.com/office/powerpoint/2010/main" val="89500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92FDA6-1E82-712F-148C-9B3DBAEA783A}"/>
              </a:ext>
            </a:extLst>
          </p:cNvPr>
          <p:cNvSpPr txBox="1"/>
          <p:nvPr/>
        </p:nvSpPr>
        <p:spPr>
          <a:xfrm>
            <a:off x="1628679" y="402042"/>
            <a:ext cx="9801546" cy="1107996"/>
          </a:xfrm>
          <a:prstGeom prst="rect">
            <a:avLst/>
          </a:prstGeom>
          <a:noFill/>
        </p:spPr>
        <p:txBody>
          <a:bodyPr wrap="square" rtlCol="0">
            <a:spAutoFit/>
          </a:bodyPr>
          <a:lstStyle/>
          <a:p>
            <a:r>
              <a:rPr lang="en-US" sz="4800" kern="1200" dirty="0">
                <a:solidFill>
                  <a:srgbClr val="FFFF00"/>
                </a:solidFill>
                <a:latin typeface="Kristen ITC" panose="03050502040202030202" pitchFamily="66" charset="0"/>
              </a:rPr>
              <a:t>           </a:t>
            </a:r>
            <a:r>
              <a:rPr lang="en-US" sz="6600" kern="1200" dirty="0">
                <a:solidFill>
                  <a:srgbClr val="FFFF00"/>
                </a:solidFill>
                <a:latin typeface="Lakki Reddy"/>
              </a:rPr>
              <a:t>Objective: </a:t>
            </a:r>
            <a:endParaRPr lang="en-US" sz="4800" kern="1200" dirty="0">
              <a:solidFill>
                <a:srgbClr val="FFFF00"/>
              </a:solidFill>
              <a:latin typeface="Lakki Reddy"/>
            </a:endParaRPr>
          </a:p>
        </p:txBody>
      </p:sp>
      <p:pic>
        <p:nvPicPr>
          <p:cNvPr id="9" name="Picture 8" descr="A person looking at his phone&#10;&#10;Description automatically generated">
            <a:extLst>
              <a:ext uri="{FF2B5EF4-FFF2-40B4-BE49-F238E27FC236}">
                <a16:creationId xmlns:a16="http://schemas.microsoft.com/office/drawing/2014/main" id="{2AEAA708-7E2F-6457-7D7A-42B0A3D38FA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529452" y="2153909"/>
            <a:ext cx="3319849" cy="3368585"/>
          </a:xfrm>
          <a:prstGeom prst="rect">
            <a:avLst/>
          </a:prstGeom>
        </p:spPr>
      </p:pic>
      <p:sp>
        <p:nvSpPr>
          <p:cNvPr id="12" name="Star: 5 Points 11">
            <a:extLst>
              <a:ext uri="{FF2B5EF4-FFF2-40B4-BE49-F238E27FC236}">
                <a16:creationId xmlns:a16="http://schemas.microsoft.com/office/drawing/2014/main" id="{0E1A159A-34A2-B88B-0791-D9885A04BBED}"/>
              </a:ext>
            </a:extLst>
          </p:cNvPr>
          <p:cNvSpPr/>
          <p:nvPr/>
        </p:nvSpPr>
        <p:spPr>
          <a:xfrm>
            <a:off x="443513" y="339575"/>
            <a:ext cx="1705387" cy="1398879"/>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tar: 5 Points 12">
            <a:extLst>
              <a:ext uri="{FF2B5EF4-FFF2-40B4-BE49-F238E27FC236}">
                <a16:creationId xmlns:a16="http://schemas.microsoft.com/office/drawing/2014/main" id="{6D9A7A64-7890-8DC8-F15C-FE1FAA1B2BD5}"/>
              </a:ext>
            </a:extLst>
          </p:cNvPr>
          <p:cNvSpPr/>
          <p:nvPr/>
        </p:nvSpPr>
        <p:spPr>
          <a:xfrm>
            <a:off x="10119705" y="755031"/>
            <a:ext cx="1705387" cy="1398879"/>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F381F16E-643F-33D6-878D-D5539206E6EB}"/>
              </a:ext>
            </a:extLst>
          </p:cNvPr>
          <p:cNvSpPr txBox="1"/>
          <p:nvPr/>
        </p:nvSpPr>
        <p:spPr>
          <a:xfrm>
            <a:off x="868541" y="5893003"/>
            <a:ext cx="10816182" cy="523220"/>
          </a:xfrm>
          <a:prstGeom prst="rect">
            <a:avLst/>
          </a:prstGeom>
          <a:noFill/>
        </p:spPr>
        <p:txBody>
          <a:bodyPr wrap="square">
            <a:spAutoFit/>
          </a:bodyPr>
          <a:lstStyle/>
          <a:p>
            <a:pPr algn="ctr"/>
            <a:r>
              <a:rPr lang="en-US" sz="2400" dirty="0">
                <a:solidFill>
                  <a:schemeClr val="bg1"/>
                </a:solidFill>
                <a:latin typeface="Kristen ITC" panose="03050502040202030202" pitchFamily="66" charset="0"/>
              </a:rPr>
              <a:t>  </a:t>
            </a:r>
            <a:r>
              <a:rPr lang="en-US" sz="2800" dirty="0">
                <a:solidFill>
                  <a:schemeClr val="bg1"/>
                </a:solidFill>
                <a:latin typeface="Lakki Reddy"/>
              </a:rPr>
              <a:t>Concise Curriculum Supports the Science of Reading Research</a:t>
            </a:r>
            <a:endParaRPr lang="en-US" sz="2400" dirty="0">
              <a:solidFill>
                <a:schemeClr val="bg1"/>
              </a:solidFill>
              <a:latin typeface="Lakki Reddy"/>
            </a:endParaRPr>
          </a:p>
        </p:txBody>
      </p:sp>
      <p:pic>
        <p:nvPicPr>
          <p:cNvPr id="6" name="Picture 5" descr="A sign with text on it&#10;&#10;Description automatically generated">
            <a:extLst>
              <a:ext uri="{FF2B5EF4-FFF2-40B4-BE49-F238E27FC236}">
                <a16:creationId xmlns:a16="http://schemas.microsoft.com/office/drawing/2014/main" id="{3E8A07CA-3867-1640-5C3E-42FA56552F04}"/>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933941" y="2153910"/>
            <a:ext cx="3319849" cy="3095221"/>
          </a:xfrm>
          <a:prstGeom prst="rect">
            <a:avLst/>
          </a:prstGeom>
        </p:spPr>
      </p:pic>
      <p:pic>
        <p:nvPicPr>
          <p:cNvPr id="5" name="Graphic 4">
            <a:extLst>
              <a:ext uri="{FF2B5EF4-FFF2-40B4-BE49-F238E27FC236}">
                <a16:creationId xmlns:a16="http://schemas.microsoft.com/office/drawing/2014/main" id="{C3393372-381F-3A86-7E96-4DD012F3CB2C}"/>
              </a:ext>
            </a:extLst>
          </p:cNvPr>
          <p:cNvPicPr>
            <a:picLocks noChangeAspect="1"/>
          </p:cNvPicPr>
          <p:nvPr/>
        </p:nvPicPr>
        <p:blipFill>
          <a:blip r:embed="rId6">
            <a:extLst>
              <a:ext uri="{96DAC541-7B7A-43D3-8B79-37D633B846F1}">
                <asvg:svgBlip xmlns:asvg="http://schemas.microsoft.com/office/drawing/2016/SVG/main" r:embed="rId7"/>
              </a:ext>
              <a:ext uri="{837473B0-CC2E-450A-ABE3-18F120FF3D39}">
                <a1611:picAttrSrcUrl xmlns:a1611="http://schemas.microsoft.com/office/drawing/2016/11/main" r:id="rId8"/>
              </a:ext>
            </a:extLst>
          </a:blip>
          <a:stretch>
            <a:fillRect/>
          </a:stretch>
        </p:blipFill>
        <p:spPr>
          <a:xfrm>
            <a:off x="1688459" y="1738454"/>
            <a:ext cx="3810811" cy="4271211"/>
          </a:xfrm>
          <a:prstGeom prst="rect">
            <a:avLst/>
          </a:prstGeom>
        </p:spPr>
      </p:pic>
    </p:spTree>
    <p:extLst>
      <p:ext uri="{BB962C8B-B14F-4D97-AF65-F5344CB8AC3E}">
        <p14:creationId xmlns:p14="http://schemas.microsoft.com/office/powerpoint/2010/main" val="411302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92FDA6-1E82-712F-148C-9B3DBAEA783A}"/>
              </a:ext>
            </a:extLst>
          </p:cNvPr>
          <p:cNvSpPr txBox="1"/>
          <p:nvPr/>
        </p:nvSpPr>
        <p:spPr>
          <a:xfrm>
            <a:off x="1628679" y="402042"/>
            <a:ext cx="9801546" cy="1107996"/>
          </a:xfrm>
          <a:prstGeom prst="rect">
            <a:avLst/>
          </a:prstGeom>
          <a:noFill/>
        </p:spPr>
        <p:txBody>
          <a:bodyPr wrap="square" rtlCol="0">
            <a:spAutoFit/>
          </a:bodyPr>
          <a:lstStyle/>
          <a:p>
            <a:r>
              <a:rPr lang="en-US" sz="4800" kern="1200" dirty="0">
                <a:solidFill>
                  <a:srgbClr val="FFFF00"/>
                </a:solidFill>
                <a:latin typeface="Kristen ITC" panose="03050502040202030202" pitchFamily="66" charset="0"/>
              </a:rPr>
              <a:t>           </a:t>
            </a:r>
            <a:r>
              <a:rPr lang="en-US" sz="6600" kern="1200" dirty="0">
                <a:solidFill>
                  <a:srgbClr val="FFFF00"/>
                </a:solidFill>
                <a:latin typeface="Lakki Reddy"/>
              </a:rPr>
              <a:t>Objective: </a:t>
            </a:r>
            <a:endParaRPr lang="en-US" sz="4800" kern="1200" dirty="0">
              <a:solidFill>
                <a:srgbClr val="FFFF00"/>
              </a:solidFill>
              <a:latin typeface="Lakki Reddy"/>
            </a:endParaRPr>
          </a:p>
        </p:txBody>
      </p:sp>
      <p:pic>
        <p:nvPicPr>
          <p:cNvPr id="9" name="Picture 8" descr="A person looking at his phone&#10;&#10;Description automatically generated">
            <a:extLst>
              <a:ext uri="{FF2B5EF4-FFF2-40B4-BE49-F238E27FC236}">
                <a16:creationId xmlns:a16="http://schemas.microsoft.com/office/drawing/2014/main" id="{2AEAA708-7E2F-6457-7D7A-42B0A3D38FA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814453" y="2041077"/>
            <a:ext cx="3319849" cy="2775846"/>
          </a:xfrm>
          <a:prstGeom prst="rect">
            <a:avLst/>
          </a:prstGeom>
        </p:spPr>
      </p:pic>
      <p:sp>
        <p:nvSpPr>
          <p:cNvPr id="12" name="Star: 5 Points 11">
            <a:extLst>
              <a:ext uri="{FF2B5EF4-FFF2-40B4-BE49-F238E27FC236}">
                <a16:creationId xmlns:a16="http://schemas.microsoft.com/office/drawing/2014/main" id="{0E1A159A-34A2-B88B-0791-D9885A04BBED}"/>
              </a:ext>
            </a:extLst>
          </p:cNvPr>
          <p:cNvSpPr/>
          <p:nvPr/>
        </p:nvSpPr>
        <p:spPr>
          <a:xfrm>
            <a:off x="443513" y="339575"/>
            <a:ext cx="1705387" cy="1398879"/>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tar: 5 Points 12">
            <a:extLst>
              <a:ext uri="{FF2B5EF4-FFF2-40B4-BE49-F238E27FC236}">
                <a16:creationId xmlns:a16="http://schemas.microsoft.com/office/drawing/2014/main" id="{6D9A7A64-7890-8DC8-F15C-FE1FAA1B2BD5}"/>
              </a:ext>
            </a:extLst>
          </p:cNvPr>
          <p:cNvSpPr/>
          <p:nvPr/>
        </p:nvSpPr>
        <p:spPr>
          <a:xfrm>
            <a:off x="10119705" y="755031"/>
            <a:ext cx="1705387" cy="1398879"/>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F381F16E-643F-33D6-878D-D5539206E6EB}"/>
              </a:ext>
            </a:extLst>
          </p:cNvPr>
          <p:cNvSpPr txBox="1"/>
          <p:nvPr/>
        </p:nvSpPr>
        <p:spPr>
          <a:xfrm>
            <a:off x="868541" y="5893003"/>
            <a:ext cx="10816182" cy="523220"/>
          </a:xfrm>
          <a:prstGeom prst="rect">
            <a:avLst/>
          </a:prstGeom>
          <a:noFill/>
        </p:spPr>
        <p:txBody>
          <a:bodyPr wrap="square">
            <a:spAutoFit/>
          </a:bodyPr>
          <a:lstStyle/>
          <a:p>
            <a:pPr algn="ctr"/>
            <a:r>
              <a:rPr lang="en-US" sz="2400" dirty="0">
                <a:solidFill>
                  <a:schemeClr val="bg1"/>
                </a:solidFill>
                <a:latin typeface="Kristen ITC" panose="03050502040202030202" pitchFamily="66" charset="0"/>
              </a:rPr>
              <a:t>  </a:t>
            </a:r>
            <a:r>
              <a:rPr lang="en-US" sz="2800" dirty="0">
                <a:solidFill>
                  <a:schemeClr val="bg1"/>
                </a:solidFill>
                <a:latin typeface="Lakki Reddy"/>
              </a:rPr>
              <a:t>Concise Curriculum Supports the Science of Reading Research</a:t>
            </a:r>
            <a:endParaRPr lang="en-US" sz="2400" dirty="0">
              <a:solidFill>
                <a:schemeClr val="bg1"/>
              </a:solidFill>
              <a:latin typeface="Lakki Reddy"/>
            </a:endParaRPr>
          </a:p>
        </p:txBody>
      </p:sp>
      <p:pic>
        <p:nvPicPr>
          <p:cNvPr id="8" name="Picture 7" descr="A red check mark on a black background&#10;&#10;Description automatically generated">
            <a:extLst>
              <a:ext uri="{FF2B5EF4-FFF2-40B4-BE49-F238E27FC236}">
                <a16:creationId xmlns:a16="http://schemas.microsoft.com/office/drawing/2014/main" id="{DE0508B6-BB2C-565E-DE04-DCC75D2C3339}"/>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529452" y="1772024"/>
            <a:ext cx="2656986" cy="3313951"/>
          </a:xfrm>
          <a:prstGeom prst="rect">
            <a:avLst/>
          </a:prstGeom>
        </p:spPr>
      </p:pic>
      <p:sp>
        <p:nvSpPr>
          <p:cNvPr id="10" name="TextBox 9">
            <a:extLst>
              <a:ext uri="{FF2B5EF4-FFF2-40B4-BE49-F238E27FC236}">
                <a16:creationId xmlns:a16="http://schemas.microsoft.com/office/drawing/2014/main" id="{CA6EF6BE-641F-B593-F24C-42122FE9C15C}"/>
              </a:ext>
            </a:extLst>
          </p:cNvPr>
          <p:cNvSpPr txBox="1"/>
          <p:nvPr/>
        </p:nvSpPr>
        <p:spPr>
          <a:xfrm>
            <a:off x="9120587" y="6394935"/>
            <a:ext cx="2656986" cy="369332"/>
          </a:xfrm>
          <a:prstGeom prst="rect">
            <a:avLst/>
          </a:prstGeom>
          <a:noFill/>
        </p:spPr>
        <p:txBody>
          <a:bodyPr wrap="square" rtlCol="0">
            <a:spAutoFit/>
          </a:bodyPr>
          <a:lstStyle/>
          <a:p>
            <a:r>
              <a:rPr lang="en-US" sz="900">
                <a:hlinkClick r:id="rId5" tooltip="https://en.wikipedia.org/wiki/File:Red_Checkmark.svg"/>
              </a:rPr>
              <a:t>This Photo</a:t>
            </a:r>
            <a:r>
              <a:rPr lang="en-US" sz="900"/>
              <a:t> by Unknown Author is licensed under </a:t>
            </a:r>
            <a:r>
              <a:rPr lang="en-US" sz="900">
                <a:hlinkClick r:id="rId6" tooltip="https://creativecommons.org/licenses/by-sa/3.0/"/>
              </a:rPr>
              <a:t>CC BY-SA</a:t>
            </a:r>
            <a:endParaRPr lang="en-US" sz="900"/>
          </a:p>
        </p:txBody>
      </p:sp>
    </p:spTree>
    <p:extLst>
      <p:ext uri="{BB962C8B-B14F-4D97-AF65-F5344CB8AC3E}">
        <p14:creationId xmlns:p14="http://schemas.microsoft.com/office/powerpoint/2010/main" val="363792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92FDA6-1E82-712F-148C-9B3DBAEA783A}"/>
              </a:ext>
            </a:extLst>
          </p:cNvPr>
          <p:cNvSpPr txBox="1"/>
          <p:nvPr/>
        </p:nvSpPr>
        <p:spPr>
          <a:xfrm>
            <a:off x="1628679" y="402042"/>
            <a:ext cx="9801546" cy="1107996"/>
          </a:xfrm>
          <a:prstGeom prst="rect">
            <a:avLst/>
          </a:prstGeom>
          <a:noFill/>
        </p:spPr>
        <p:txBody>
          <a:bodyPr wrap="square" rtlCol="0">
            <a:spAutoFit/>
          </a:bodyPr>
          <a:lstStyle/>
          <a:p>
            <a:r>
              <a:rPr lang="en-US" sz="4800" kern="1200" dirty="0">
                <a:solidFill>
                  <a:srgbClr val="FFFF00"/>
                </a:solidFill>
                <a:latin typeface="Kristen ITC" panose="03050502040202030202" pitchFamily="66" charset="0"/>
              </a:rPr>
              <a:t>           </a:t>
            </a:r>
            <a:r>
              <a:rPr lang="en-US" sz="6600" kern="1200" dirty="0">
                <a:solidFill>
                  <a:srgbClr val="FFFF00"/>
                </a:solidFill>
                <a:latin typeface="Lakki Reddy"/>
              </a:rPr>
              <a:t> </a:t>
            </a:r>
            <a:endParaRPr lang="en-US" sz="4800" kern="1200" dirty="0">
              <a:solidFill>
                <a:srgbClr val="FFFF00"/>
              </a:solidFill>
              <a:latin typeface="Lakki Reddy"/>
            </a:endParaRPr>
          </a:p>
        </p:txBody>
      </p:sp>
      <p:sp>
        <p:nvSpPr>
          <p:cNvPr id="4" name="TextBox 3">
            <a:extLst>
              <a:ext uri="{FF2B5EF4-FFF2-40B4-BE49-F238E27FC236}">
                <a16:creationId xmlns:a16="http://schemas.microsoft.com/office/drawing/2014/main" id="{17FF209E-AC7C-54B4-16EB-71159B8BB7E0}"/>
              </a:ext>
            </a:extLst>
          </p:cNvPr>
          <p:cNvSpPr txBox="1"/>
          <p:nvPr/>
        </p:nvSpPr>
        <p:spPr>
          <a:xfrm>
            <a:off x="868541" y="5893003"/>
            <a:ext cx="10816182" cy="523220"/>
          </a:xfrm>
          <a:prstGeom prst="rect">
            <a:avLst/>
          </a:prstGeom>
          <a:noFill/>
        </p:spPr>
        <p:txBody>
          <a:bodyPr wrap="square">
            <a:spAutoFit/>
          </a:bodyPr>
          <a:lstStyle/>
          <a:p>
            <a:pPr algn="ctr"/>
            <a:r>
              <a:rPr lang="en-US" sz="2400" dirty="0">
                <a:solidFill>
                  <a:schemeClr val="bg1"/>
                </a:solidFill>
                <a:latin typeface="Kristen ITC" panose="03050502040202030202" pitchFamily="66" charset="0"/>
              </a:rPr>
              <a:t>  </a:t>
            </a:r>
            <a:r>
              <a:rPr lang="en-US" sz="2800" dirty="0">
                <a:solidFill>
                  <a:schemeClr val="bg1"/>
                </a:solidFill>
                <a:latin typeface="Lakki Reddy"/>
              </a:rPr>
              <a:t>Concise Curriculum Supports the Science of Reading Research</a:t>
            </a:r>
            <a:endParaRPr lang="en-US" sz="2400" dirty="0">
              <a:solidFill>
                <a:schemeClr val="bg1"/>
              </a:solidFill>
              <a:latin typeface="Lakki Reddy"/>
            </a:endParaRPr>
          </a:p>
        </p:txBody>
      </p:sp>
      <p:sp>
        <p:nvSpPr>
          <p:cNvPr id="6" name="TextBox 5">
            <a:extLst>
              <a:ext uri="{FF2B5EF4-FFF2-40B4-BE49-F238E27FC236}">
                <a16:creationId xmlns:a16="http://schemas.microsoft.com/office/drawing/2014/main" id="{69C378C2-8366-D8E9-7085-096B959A0022}"/>
              </a:ext>
            </a:extLst>
          </p:cNvPr>
          <p:cNvSpPr txBox="1"/>
          <p:nvPr/>
        </p:nvSpPr>
        <p:spPr>
          <a:xfrm>
            <a:off x="1628679" y="1497304"/>
            <a:ext cx="9632879" cy="2492990"/>
          </a:xfrm>
          <a:prstGeom prst="rect">
            <a:avLst/>
          </a:prstGeom>
          <a:noFill/>
        </p:spPr>
        <p:txBody>
          <a:bodyPr wrap="square">
            <a:spAutoFit/>
          </a:bodyPr>
          <a:lstStyle/>
          <a:p>
            <a:r>
              <a:rPr lang="en-US" sz="6600" dirty="0">
                <a:solidFill>
                  <a:srgbClr val="FFFF00"/>
                </a:solidFill>
                <a:latin typeface="Lakki Reddy"/>
              </a:rPr>
              <a:t>What is today’s objective?</a:t>
            </a:r>
          </a:p>
          <a:p>
            <a:endParaRPr lang="en-US" sz="2400" dirty="0">
              <a:solidFill>
                <a:srgbClr val="FFFF00"/>
              </a:solidFill>
              <a:latin typeface="Lakki Reddy"/>
            </a:endParaRPr>
          </a:p>
          <a:p>
            <a:pPr algn="ctr"/>
            <a:r>
              <a:rPr lang="en-US" sz="6600" dirty="0">
                <a:solidFill>
                  <a:srgbClr val="FF0000"/>
                </a:solidFill>
                <a:highlight>
                  <a:srgbClr val="FFFF00"/>
                </a:highlight>
                <a:latin typeface="Lakki Reddy"/>
              </a:rPr>
              <a:t>Build Better Readers </a:t>
            </a:r>
            <a:endParaRPr lang="en-US" sz="6000" dirty="0">
              <a:solidFill>
                <a:srgbClr val="FF0000"/>
              </a:solidFill>
              <a:highlight>
                <a:srgbClr val="FFFF00"/>
              </a:highlight>
              <a:latin typeface="Lakki Reddy"/>
            </a:endParaRPr>
          </a:p>
        </p:txBody>
      </p:sp>
      <p:sp>
        <p:nvSpPr>
          <p:cNvPr id="3" name="Star: 5 Points 2">
            <a:extLst>
              <a:ext uri="{FF2B5EF4-FFF2-40B4-BE49-F238E27FC236}">
                <a16:creationId xmlns:a16="http://schemas.microsoft.com/office/drawing/2014/main" id="{16907C40-1AF9-C0B7-9CB9-F745D67EE618}"/>
              </a:ext>
            </a:extLst>
          </p:cNvPr>
          <p:cNvSpPr/>
          <p:nvPr/>
        </p:nvSpPr>
        <p:spPr>
          <a:xfrm>
            <a:off x="443513" y="339575"/>
            <a:ext cx="1705387" cy="1398879"/>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tar: 5 Points 4">
            <a:extLst>
              <a:ext uri="{FF2B5EF4-FFF2-40B4-BE49-F238E27FC236}">
                <a16:creationId xmlns:a16="http://schemas.microsoft.com/office/drawing/2014/main" id="{E7CD4BD8-CC41-FBAE-EAD9-2FBD376AF8CD}"/>
              </a:ext>
            </a:extLst>
          </p:cNvPr>
          <p:cNvSpPr/>
          <p:nvPr/>
        </p:nvSpPr>
        <p:spPr>
          <a:xfrm>
            <a:off x="8929722" y="257111"/>
            <a:ext cx="1705387" cy="1398879"/>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stack of books with different colors&#10;&#10;Description automatically generated">
            <a:extLst>
              <a:ext uri="{FF2B5EF4-FFF2-40B4-BE49-F238E27FC236}">
                <a16:creationId xmlns:a16="http://schemas.microsoft.com/office/drawing/2014/main" id="{F07ADA6E-28AA-AF05-F4CD-1A2A264378A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43513" y="3767512"/>
            <a:ext cx="2275624" cy="2229182"/>
          </a:xfrm>
          <a:prstGeom prst="rect">
            <a:avLst/>
          </a:prstGeom>
        </p:spPr>
      </p:pic>
      <p:pic>
        <p:nvPicPr>
          <p:cNvPr id="8" name="Picture 7" descr="A stack of books with different colors&#10;&#10;Description automatically generated">
            <a:extLst>
              <a:ext uri="{FF2B5EF4-FFF2-40B4-BE49-F238E27FC236}">
                <a16:creationId xmlns:a16="http://schemas.microsoft.com/office/drawing/2014/main" id="{35BE1869-430D-439C-6837-A6FF6B4F5EC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356345" y="4089759"/>
            <a:ext cx="1905213" cy="1866331"/>
          </a:xfrm>
          <a:prstGeom prst="rect">
            <a:avLst/>
          </a:prstGeom>
        </p:spPr>
      </p:pic>
    </p:spTree>
    <p:extLst>
      <p:ext uri="{BB962C8B-B14F-4D97-AF65-F5344CB8AC3E}">
        <p14:creationId xmlns:p14="http://schemas.microsoft.com/office/powerpoint/2010/main" val="826822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FF209E-AC7C-54B4-16EB-71159B8BB7E0}"/>
              </a:ext>
            </a:extLst>
          </p:cNvPr>
          <p:cNvSpPr txBox="1"/>
          <p:nvPr/>
        </p:nvSpPr>
        <p:spPr>
          <a:xfrm>
            <a:off x="1008909" y="5792676"/>
            <a:ext cx="10551695" cy="523220"/>
          </a:xfrm>
          <a:prstGeom prst="rect">
            <a:avLst/>
          </a:prstGeom>
          <a:noFill/>
        </p:spPr>
        <p:txBody>
          <a:bodyPr wrap="square">
            <a:spAutoFit/>
          </a:bodyPr>
          <a:lstStyle/>
          <a:p>
            <a:pPr algn="ctr"/>
            <a:r>
              <a:rPr lang="en-US" sz="1600" dirty="0">
                <a:solidFill>
                  <a:schemeClr val="accent2"/>
                </a:solidFill>
                <a:latin typeface="Kristen ITC" panose="03050502040202030202" pitchFamily="66" charset="0"/>
              </a:rPr>
              <a:t>  </a:t>
            </a:r>
            <a:r>
              <a:rPr lang="en-US" sz="2800" dirty="0">
                <a:solidFill>
                  <a:schemeClr val="bg1"/>
                </a:solidFill>
                <a:latin typeface="Lakki Reddy"/>
              </a:rPr>
              <a:t>Concise Curriculum Supports the Science of Reading Research</a:t>
            </a:r>
            <a:endParaRPr lang="en-US" sz="1600" dirty="0">
              <a:solidFill>
                <a:schemeClr val="bg1"/>
              </a:solidFill>
              <a:latin typeface="Lakki Reddy"/>
            </a:endParaRPr>
          </a:p>
        </p:txBody>
      </p:sp>
      <p:sp>
        <p:nvSpPr>
          <p:cNvPr id="6" name="TextBox 5">
            <a:extLst>
              <a:ext uri="{FF2B5EF4-FFF2-40B4-BE49-F238E27FC236}">
                <a16:creationId xmlns:a16="http://schemas.microsoft.com/office/drawing/2014/main" id="{69C378C2-8366-D8E9-7085-096B959A0022}"/>
              </a:ext>
            </a:extLst>
          </p:cNvPr>
          <p:cNvSpPr txBox="1"/>
          <p:nvPr/>
        </p:nvSpPr>
        <p:spPr>
          <a:xfrm>
            <a:off x="1008908" y="2622576"/>
            <a:ext cx="10551695" cy="3170099"/>
          </a:xfrm>
          <a:prstGeom prst="rect">
            <a:avLst/>
          </a:prstGeom>
          <a:noFill/>
          <a:ln w="38100">
            <a:solidFill>
              <a:srgbClr val="FFFF00"/>
            </a:solidFill>
          </a:ln>
        </p:spPr>
        <p:txBody>
          <a:bodyPr wrap="square">
            <a:spAutoFit/>
          </a:bodyPr>
          <a:lstStyle/>
          <a:p>
            <a:r>
              <a:rPr lang="en-US" sz="6000" dirty="0">
                <a:solidFill>
                  <a:srgbClr val="FFFF00"/>
                </a:solidFill>
                <a:latin typeface="Lakki Reddy"/>
              </a:rPr>
              <a:t>We can build better readers by integrating ELA standards with existing Social Studies standards. </a:t>
            </a:r>
          </a:p>
          <a:p>
            <a:endParaRPr lang="en-US" dirty="0">
              <a:solidFill>
                <a:srgbClr val="FFFF00"/>
              </a:solidFill>
              <a:latin typeface="Lakki Reddy"/>
            </a:endParaRPr>
          </a:p>
        </p:txBody>
      </p:sp>
      <p:sp>
        <p:nvSpPr>
          <p:cNvPr id="3" name="Star: 5 Points 2">
            <a:extLst>
              <a:ext uri="{FF2B5EF4-FFF2-40B4-BE49-F238E27FC236}">
                <a16:creationId xmlns:a16="http://schemas.microsoft.com/office/drawing/2014/main" id="{33A43CEC-53C6-8757-528A-54760172ED6A}"/>
              </a:ext>
            </a:extLst>
          </p:cNvPr>
          <p:cNvSpPr/>
          <p:nvPr/>
        </p:nvSpPr>
        <p:spPr>
          <a:xfrm>
            <a:off x="381613" y="111158"/>
            <a:ext cx="1705387" cy="1398879"/>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tar: 5 Points 4">
            <a:extLst>
              <a:ext uri="{FF2B5EF4-FFF2-40B4-BE49-F238E27FC236}">
                <a16:creationId xmlns:a16="http://schemas.microsoft.com/office/drawing/2014/main" id="{51C640C1-B99D-8474-64F7-0C8F97EEE955}"/>
              </a:ext>
            </a:extLst>
          </p:cNvPr>
          <p:cNvSpPr/>
          <p:nvPr/>
        </p:nvSpPr>
        <p:spPr>
          <a:xfrm>
            <a:off x="10043100" y="111159"/>
            <a:ext cx="1705387" cy="1398879"/>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blue cover with a question mark&#10;&#10;Description automatically generated">
            <a:extLst>
              <a:ext uri="{FF2B5EF4-FFF2-40B4-BE49-F238E27FC236}">
                <a16:creationId xmlns:a16="http://schemas.microsoft.com/office/drawing/2014/main" id="{F15DB94E-D167-62B9-85DB-B4BED05812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6230" y="218950"/>
            <a:ext cx="1622085" cy="2135699"/>
          </a:xfrm>
          <a:prstGeom prst="rect">
            <a:avLst/>
          </a:prstGeom>
          <a:ln w="38100">
            <a:solidFill>
              <a:srgbClr val="FFFF00"/>
            </a:solidFill>
          </a:ln>
        </p:spPr>
      </p:pic>
    </p:spTree>
    <p:extLst>
      <p:ext uri="{BB962C8B-B14F-4D97-AF65-F5344CB8AC3E}">
        <p14:creationId xmlns:p14="http://schemas.microsoft.com/office/powerpoint/2010/main" val="129387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92FDA6-1E82-712F-148C-9B3DBAEA783A}"/>
              </a:ext>
            </a:extLst>
          </p:cNvPr>
          <p:cNvSpPr txBox="1"/>
          <p:nvPr/>
        </p:nvSpPr>
        <p:spPr>
          <a:xfrm>
            <a:off x="1628679" y="402042"/>
            <a:ext cx="9801546" cy="1107996"/>
          </a:xfrm>
          <a:prstGeom prst="rect">
            <a:avLst/>
          </a:prstGeom>
          <a:noFill/>
        </p:spPr>
        <p:txBody>
          <a:bodyPr wrap="square" rtlCol="0">
            <a:spAutoFit/>
          </a:bodyPr>
          <a:lstStyle/>
          <a:p>
            <a:r>
              <a:rPr lang="en-US" sz="4800" kern="1200" dirty="0">
                <a:solidFill>
                  <a:srgbClr val="FFFF00"/>
                </a:solidFill>
                <a:latin typeface="Kristen ITC" panose="03050502040202030202" pitchFamily="66" charset="0"/>
              </a:rPr>
              <a:t>           </a:t>
            </a:r>
            <a:r>
              <a:rPr lang="en-US" sz="6600" kern="1200" dirty="0">
                <a:solidFill>
                  <a:srgbClr val="FFFF00"/>
                </a:solidFill>
                <a:latin typeface="Lakki Reddy"/>
              </a:rPr>
              <a:t> </a:t>
            </a:r>
            <a:endParaRPr lang="en-US" sz="4800" kern="1200" dirty="0">
              <a:solidFill>
                <a:srgbClr val="FFFF00"/>
              </a:solidFill>
              <a:latin typeface="Lakki Reddy"/>
            </a:endParaRPr>
          </a:p>
        </p:txBody>
      </p:sp>
      <p:sp>
        <p:nvSpPr>
          <p:cNvPr id="4" name="TextBox 3">
            <a:extLst>
              <a:ext uri="{FF2B5EF4-FFF2-40B4-BE49-F238E27FC236}">
                <a16:creationId xmlns:a16="http://schemas.microsoft.com/office/drawing/2014/main" id="{17FF209E-AC7C-54B4-16EB-71159B8BB7E0}"/>
              </a:ext>
            </a:extLst>
          </p:cNvPr>
          <p:cNvSpPr txBox="1"/>
          <p:nvPr/>
        </p:nvSpPr>
        <p:spPr>
          <a:xfrm>
            <a:off x="1008909" y="5792676"/>
            <a:ext cx="10551695" cy="523220"/>
          </a:xfrm>
          <a:prstGeom prst="rect">
            <a:avLst/>
          </a:prstGeom>
          <a:noFill/>
        </p:spPr>
        <p:txBody>
          <a:bodyPr wrap="square">
            <a:spAutoFit/>
          </a:bodyPr>
          <a:lstStyle/>
          <a:p>
            <a:pPr algn="ctr"/>
            <a:r>
              <a:rPr lang="en-US" sz="1600" dirty="0">
                <a:solidFill>
                  <a:schemeClr val="accent2"/>
                </a:solidFill>
                <a:latin typeface="Kristen ITC" panose="03050502040202030202" pitchFamily="66" charset="0"/>
              </a:rPr>
              <a:t>  </a:t>
            </a:r>
            <a:r>
              <a:rPr lang="en-US" sz="2800" dirty="0">
                <a:solidFill>
                  <a:schemeClr val="bg1"/>
                </a:solidFill>
                <a:latin typeface="Lakki Reddy"/>
              </a:rPr>
              <a:t>Concise Curriculum Supports the Science of Reading Research</a:t>
            </a:r>
            <a:endParaRPr lang="en-US" sz="1600" dirty="0">
              <a:solidFill>
                <a:schemeClr val="bg1"/>
              </a:solidFill>
              <a:latin typeface="Lakki Reddy"/>
            </a:endParaRPr>
          </a:p>
        </p:txBody>
      </p:sp>
      <p:sp>
        <p:nvSpPr>
          <p:cNvPr id="6" name="TextBox 5">
            <a:extLst>
              <a:ext uri="{FF2B5EF4-FFF2-40B4-BE49-F238E27FC236}">
                <a16:creationId xmlns:a16="http://schemas.microsoft.com/office/drawing/2014/main" id="{69C378C2-8366-D8E9-7085-096B959A0022}"/>
              </a:ext>
            </a:extLst>
          </p:cNvPr>
          <p:cNvSpPr txBox="1"/>
          <p:nvPr/>
        </p:nvSpPr>
        <p:spPr>
          <a:xfrm>
            <a:off x="878530" y="2100121"/>
            <a:ext cx="10551695" cy="2862322"/>
          </a:xfrm>
          <a:prstGeom prst="rect">
            <a:avLst/>
          </a:prstGeom>
          <a:noFill/>
          <a:ln w="38100">
            <a:solidFill>
              <a:srgbClr val="FFFF00"/>
            </a:solidFill>
          </a:ln>
        </p:spPr>
        <p:txBody>
          <a:bodyPr wrap="square">
            <a:spAutoFit/>
          </a:bodyPr>
          <a:lstStyle/>
          <a:p>
            <a:pPr algn="ctr"/>
            <a:r>
              <a:rPr lang="en-US" sz="6000" dirty="0">
                <a:solidFill>
                  <a:srgbClr val="FFFF00"/>
                </a:solidFill>
                <a:latin typeface="Lakki Reddy"/>
              </a:rPr>
              <a:t>How does Concise Curriculum  support the Science of Reading Research? </a:t>
            </a:r>
            <a:endParaRPr lang="en-US" sz="5400" dirty="0">
              <a:solidFill>
                <a:srgbClr val="FFFF00"/>
              </a:solidFill>
              <a:latin typeface="Lakki Reddy"/>
            </a:endParaRPr>
          </a:p>
        </p:txBody>
      </p:sp>
      <p:sp>
        <p:nvSpPr>
          <p:cNvPr id="3" name="Star: 5 Points 2">
            <a:extLst>
              <a:ext uri="{FF2B5EF4-FFF2-40B4-BE49-F238E27FC236}">
                <a16:creationId xmlns:a16="http://schemas.microsoft.com/office/drawing/2014/main" id="{33A43CEC-53C6-8757-528A-54760172ED6A}"/>
              </a:ext>
            </a:extLst>
          </p:cNvPr>
          <p:cNvSpPr/>
          <p:nvPr/>
        </p:nvSpPr>
        <p:spPr>
          <a:xfrm>
            <a:off x="381613" y="111158"/>
            <a:ext cx="1705387" cy="1398879"/>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tar: 5 Points 4">
            <a:extLst>
              <a:ext uri="{FF2B5EF4-FFF2-40B4-BE49-F238E27FC236}">
                <a16:creationId xmlns:a16="http://schemas.microsoft.com/office/drawing/2014/main" id="{51C640C1-B99D-8474-64F7-0C8F97EEE955}"/>
              </a:ext>
            </a:extLst>
          </p:cNvPr>
          <p:cNvSpPr/>
          <p:nvPr/>
        </p:nvSpPr>
        <p:spPr>
          <a:xfrm>
            <a:off x="10043100" y="111159"/>
            <a:ext cx="1705387" cy="1398879"/>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6903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6E992C-9575-E722-70AB-609BF24E5BC1}"/>
              </a:ext>
            </a:extLst>
          </p:cNvPr>
          <p:cNvSpPr txBox="1"/>
          <p:nvPr/>
        </p:nvSpPr>
        <p:spPr>
          <a:xfrm>
            <a:off x="947854" y="413556"/>
            <a:ext cx="10370634" cy="2000548"/>
          </a:xfrm>
          <a:prstGeom prst="rect">
            <a:avLst/>
          </a:prstGeom>
          <a:noFill/>
        </p:spPr>
        <p:txBody>
          <a:bodyPr wrap="square">
            <a:spAutoFit/>
          </a:bodyPr>
          <a:lstStyle/>
          <a:p>
            <a:endParaRPr lang="en-US" sz="800" dirty="0">
              <a:solidFill>
                <a:srgbClr val="00B0F0"/>
              </a:solidFill>
              <a:latin typeface="Kristen ITC" panose="03050502040202030202" pitchFamily="66" charset="0"/>
            </a:endParaRPr>
          </a:p>
          <a:p>
            <a:pPr algn="ctr"/>
            <a:r>
              <a:rPr lang="en-US" sz="4800" dirty="0">
                <a:solidFill>
                  <a:srgbClr val="FF0000"/>
                </a:solidFill>
                <a:highlight>
                  <a:srgbClr val="FFFF00"/>
                </a:highlight>
                <a:latin typeface="Lakki Reddy"/>
              </a:rPr>
              <a:t> Social Studies texts that support the Science of Reading!</a:t>
            </a:r>
          </a:p>
          <a:p>
            <a:pPr algn="ctr"/>
            <a:endParaRPr lang="en-US" sz="2000" dirty="0">
              <a:solidFill>
                <a:srgbClr val="FFFF00"/>
              </a:solidFill>
              <a:highlight>
                <a:srgbClr val="000000"/>
              </a:highlight>
              <a:latin typeface="Lakki Reddy"/>
            </a:endParaRPr>
          </a:p>
        </p:txBody>
      </p:sp>
      <p:sp>
        <p:nvSpPr>
          <p:cNvPr id="2" name="Star: 5 Points 1">
            <a:extLst>
              <a:ext uri="{FF2B5EF4-FFF2-40B4-BE49-F238E27FC236}">
                <a16:creationId xmlns:a16="http://schemas.microsoft.com/office/drawing/2014/main" id="{26955CD9-A6CD-341A-0C1F-5244452026BE}"/>
              </a:ext>
            </a:extLst>
          </p:cNvPr>
          <p:cNvSpPr/>
          <p:nvPr/>
        </p:nvSpPr>
        <p:spPr>
          <a:xfrm>
            <a:off x="371708" y="2777905"/>
            <a:ext cx="1579162" cy="1302190"/>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tar: 5 Points 3">
            <a:extLst>
              <a:ext uri="{FF2B5EF4-FFF2-40B4-BE49-F238E27FC236}">
                <a16:creationId xmlns:a16="http://schemas.microsoft.com/office/drawing/2014/main" id="{834E7B77-1A04-65B4-17DA-A7CFEAB00F6B}"/>
              </a:ext>
            </a:extLst>
          </p:cNvPr>
          <p:cNvSpPr/>
          <p:nvPr/>
        </p:nvSpPr>
        <p:spPr>
          <a:xfrm>
            <a:off x="10315472" y="2777905"/>
            <a:ext cx="1579162" cy="1302190"/>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DD265DF6-4010-A1F2-2917-8099A0ECAB84}"/>
              </a:ext>
            </a:extLst>
          </p:cNvPr>
          <p:cNvSpPr txBox="1"/>
          <p:nvPr/>
        </p:nvSpPr>
        <p:spPr>
          <a:xfrm>
            <a:off x="868541" y="5893003"/>
            <a:ext cx="10816182" cy="523220"/>
          </a:xfrm>
          <a:prstGeom prst="rect">
            <a:avLst/>
          </a:prstGeom>
          <a:noFill/>
        </p:spPr>
        <p:txBody>
          <a:bodyPr wrap="square">
            <a:spAutoFit/>
          </a:bodyPr>
          <a:lstStyle/>
          <a:p>
            <a:pPr algn="ctr"/>
            <a:r>
              <a:rPr lang="en-US" sz="2400" dirty="0">
                <a:solidFill>
                  <a:schemeClr val="bg1"/>
                </a:solidFill>
                <a:latin typeface="Kristen ITC" panose="03050502040202030202" pitchFamily="66" charset="0"/>
              </a:rPr>
              <a:t>  </a:t>
            </a:r>
            <a:r>
              <a:rPr lang="en-US" sz="2800" dirty="0">
                <a:solidFill>
                  <a:schemeClr val="bg1"/>
                </a:solidFill>
                <a:latin typeface="Lakki Reddy"/>
              </a:rPr>
              <a:t>Concise Curriculum Supports the Science of Reading Research</a:t>
            </a:r>
            <a:endParaRPr lang="en-US" sz="2400" dirty="0">
              <a:solidFill>
                <a:schemeClr val="bg1"/>
              </a:solidFill>
              <a:latin typeface="Lakki Reddy"/>
            </a:endParaRPr>
          </a:p>
        </p:txBody>
      </p:sp>
      <p:sp>
        <p:nvSpPr>
          <p:cNvPr id="6" name="TextBox 5">
            <a:extLst>
              <a:ext uri="{FF2B5EF4-FFF2-40B4-BE49-F238E27FC236}">
                <a16:creationId xmlns:a16="http://schemas.microsoft.com/office/drawing/2014/main" id="{6AE6BC54-729C-B720-1C12-7118A6900F39}"/>
              </a:ext>
            </a:extLst>
          </p:cNvPr>
          <p:cNvSpPr txBox="1"/>
          <p:nvPr/>
        </p:nvSpPr>
        <p:spPr>
          <a:xfrm>
            <a:off x="2854565" y="2378171"/>
            <a:ext cx="6557211" cy="830997"/>
          </a:xfrm>
          <a:prstGeom prst="rect">
            <a:avLst/>
          </a:prstGeom>
          <a:noFill/>
        </p:spPr>
        <p:txBody>
          <a:bodyPr wrap="square" rtlCol="0">
            <a:spAutoFit/>
          </a:bodyPr>
          <a:lstStyle/>
          <a:p>
            <a:pPr algn="ctr"/>
            <a:r>
              <a:rPr lang="en-US" sz="4800" dirty="0">
                <a:solidFill>
                  <a:schemeClr val="bg1"/>
                </a:solidFill>
                <a:latin typeface="Lakki Reddy"/>
              </a:rPr>
              <a:t>vocabulary development</a:t>
            </a:r>
          </a:p>
        </p:txBody>
      </p:sp>
      <p:sp>
        <p:nvSpPr>
          <p:cNvPr id="7" name="TextBox 6">
            <a:extLst>
              <a:ext uri="{FF2B5EF4-FFF2-40B4-BE49-F238E27FC236}">
                <a16:creationId xmlns:a16="http://schemas.microsoft.com/office/drawing/2014/main" id="{7434A82A-17E8-BA4E-FD12-5272C6FE1CB8}"/>
              </a:ext>
            </a:extLst>
          </p:cNvPr>
          <p:cNvSpPr txBox="1"/>
          <p:nvPr/>
        </p:nvSpPr>
        <p:spPr>
          <a:xfrm>
            <a:off x="2721142" y="3070655"/>
            <a:ext cx="6749716" cy="830997"/>
          </a:xfrm>
          <a:prstGeom prst="rect">
            <a:avLst/>
          </a:prstGeom>
          <a:noFill/>
        </p:spPr>
        <p:txBody>
          <a:bodyPr wrap="square" rtlCol="0">
            <a:spAutoFit/>
          </a:bodyPr>
          <a:lstStyle/>
          <a:p>
            <a:pPr algn="ctr"/>
            <a:r>
              <a:rPr lang="en-US" sz="4800" dirty="0">
                <a:solidFill>
                  <a:schemeClr val="bg1"/>
                </a:solidFill>
                <a:latin typeface="Lakki Reddy"/>
              </a:rPr>
              <a:t>reading comprehension</a:t>
            </a:r>
          </a:p>
        </p:txBody>
      </p:sp>
      <p:sp>
        <p:nvSpPr>
          <p:cNvPr id="8" name="TextBox 7">
            <a:extLst>
              <a:ext uri="{FF2B5EF4-FFF2-40B4-BE49-F238E27FC236}">
                <a16:creationId xmlns:a16="http://schemas.microsoft.com/office/drawing/2014/main" id="{A077CBFA-77D2-7187-0452-7CEBD8CFC8DE}"/>
              </a:ext>
            </a:extLst>
          </p:cNvPr>
          <p:cNvSpPr txBox="1"/>
          <p:nvPr/>
        </p:nvSpPr>
        <p:spPr>
          <a:xfrm>
            <a:off x="2960571" y="3740054"/>
            <a:ext cx="6270857" cy="830997"/>
          </a:xfrm>
          <a:prstGeom prst="rect">
            <a:avLst/>
          </a:prstGeom>
          <a:noFill/>
        </p:spPr>
        <p:txBody>
          <a:bodyPr wrap="square" rtlCol="0">
            <a:spAutoFit/>
          </a:bodyPr>
          <a:lstStyle/>
          <a:p>
            <a:pPr algn="ctr"/>
            <a:r>
              <a:rPr lang="en-US" sz="4800" dirty="0">
                <a:solidFill>
                  <a:schemeClr val="bg1"/>
                </a:solidFill>
                <a:latin typeface="Lakki Reddy"/>
              </a:rPr>
              <a:t>background knowledge</a:t>
            </a:r>
          </a:p>
        </p:txBody>
      </p:sp>
      <p:sp>
        <p:nvSpPr>
          <p:cNvPr id="9" name="TextBox 8">
            <a:extLst>
              <a:ext uri="{FF2B5EF4-FFF2-40B4-BE49-F238E27FC236}">
                <a16:creationId xmlns:a16="http://schemas.microsoft.com/office/drawing/2014/main" id="{F3FC8C1B-C1C8-B20D-4EE4-B430D156C94E}"/>
              </a:ext>
            </a:extLst>
          </p:cNvPr>
          <p:cNvSpPr txBox="1"/>
          <p:nvPr/>
        </p:nvSpPr>
        <p:spPr>
          <a:xfrm>
            <a:off x="1806900" y="4361814"/>
            <a:ext cx="8939463" cy="830997"/>
          </a:xfrm>
          <a:prstGeom prst="rect">
            <a:avLst/>
          </a:prstGeom>
          <a:noFill/>
        </p:spPr>
        <p:txBody>
          <a:bodyPr wrap="square" rtlCol="0">
            <a:spAutoFit/>
          </a:bodyPr>
          <a:lstStyle/>
          <a:p>
            <a:pPr algn="ctr"/>
            <a:r>
              <a:rPr lang="en-US" sz="4800" dirty="0">
                <a:solidFill>
                  <a:schemeClr val="bg1"/>
                </a:solidFill>
                <a:latin typeface="Lakki Reddy"/>
              </a:rPr>
              <a:t>fluency practice and decoding</a:t>
            </a:r>
          </a:p>
        </p:txBody>
      </p:sp>
      <p:sp>
        <p:nvSpPr>
          <p:cNvPr id="10" name="TextBox 9">
            <a:extLst>
              <a:ext uri="{FF2B5EF4-FFF2-40B4-BE49-F238E27FC236}">
                <a16:creationId xmlns:a16="http://schemas.microsoft.com/office/drawing/2014/main" id="{3F9FD384-534E-C158-D8B7-9F27E222DE72}"/>
              </a:ext>
            </a:extLst>
          </p:cNvPr>
          <p:cNvSpPr txBox="1"/>
          <p:nvPr/>
        </p:nvSpPr>
        <p:spPr>
          <a:xfrm>
            <a:off x="1663438" y="5022076"/>
            <a:ext cx="8939463" cy="830997"/>
          </a:xfrm>
          <a:prstGeom prst="rect">
            <a:avLst/>
          </a:prstGeom>
          <a:noFill/>
        </p:spPr>
        <p:txBody>
          <a:bodyPr wrap="square" rtlCol="0">
            <a:spAutoFit/>
          </a:bodyPr>
          <a:lstStyle/>
          <a:p>
            <a:pPr algn="ctr"/>
            <a:r>
              <a:rPr lang="en-US" sz="4800" dirty="0">
                <a:solidFill>
                  <a:schemeClr val="bg1"/>
                </a:solidFill>
                <a:latin typeface="Lakki Reddy"/>
              </a:rPr>
              <a:t>meaningful content</a:t>
            </a:r>
          </a:p>
        </p:txBody>
      </p:sp>
    </p:spTree>
    <p:extLst>
      <p:ext uri="{BB962C8B-B14F-4D97-AF65-F5344CB8AC3E}">
        <p14:creationId xmlns:p14="http://schemas.microsoft.com/office/powerpoint/2010/main" val="122418301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ppt_x"/>
                                          </p:val>
                                        </p:tav>
                                        <p:tav tm="100000">
                                          <p:val>
                                            <p:strVal val="#ppt_x"/>
                                          </p:val>
                                        </p:tav>
                                      </p:tavLst>
                                    </p:anim>
                                    <p:anim calcmode="lin" valueType="num">
                                      <p:cBhvr additive="base">
                                        <p:cTn id="3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additive="base">
                                        <p:cTn id="48" dur="500" fill="hold"/>
                                        <p:tgtEl>
                                          <p:spTgt spid="9"/>
                                        </p:tgtEl>
                                        <p:attrNameLst>
                                          <p:attrName>ppt_x</p:attrName>
                                        </p:attrNameLst>
                                      </p:cBhvr>
                                      <p:tavLst>
                                        <p:tav tm="0">
                                          <p:val>
                                            <p:strVal val="#ppt_x"/>
                                          </p:val>
                                        </p:tav>
                                        <p:tav tm="100000">
                                          <p:val>
                                            <p:strVal val="#ppt_x"/>
                                          </p:val>
                                        </p:tav>
                                      </p:tavLst>
                                    </p:anim>
                                    <p:anim calcmode="lin" valueType="num">
                                      <p:cBhvr additive="base">
                                        <p:cTn id="4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4" grpId="0" animBg="1"/>
      <p:bldP spid="5" grpId="0"/>
      <p:bldP spid="6" grpId="0"/>
      <p:bldP spid="7" grpId="0"/>
      <p:bldP spid="8"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96B4B-FECE-6F11-7207-A4248C488BB0}"/>
              </a:ext>
            </a:extLst>
          </p:cNvPr>
          <p:cNvSpPr>
            <a:spLocks noGrp="1"/>
          </p:cNvSpPr>
          <p:nvPr>
            <p:ph type="ctrTitle"/>
          </p:nvPr>
        </p:nvSpPr>
        <p:spPr>
          <a:xfrm>
            <a:off x="893853" y="277403"/>
            <a:ext cx="10346076" cy="1189234"/>
          </a:xfrm>
          <a:solidFill>
            <a:srgbClr val="C00000"/>
          </a:solidFill>
        </p:spPr>
        <p:txBody>
          <a:bodyPr/>
          <a:lstStyle/>
          <a:p>
            <a:endParaRPr lang="en-US" dirty="0"/>
          </a:p>
        </p:txBody>
      </p:sp>
      <p:pic>
        <p:nvPicPr>
          <p:cNvPr id="5" name="Picture 4">
            <a:extLst>
              <a:ext uri="{FF2B5EF4-FFF2-40B4-BE49-F238E27FC236}">
                <a16:creationId xmlns:a16="http://schemas.microsoft.com/office/drawing/2014/main" id="{2699FB6D-528B-A1CC-4D42-E7D3EDD2F92C}"/>
              </a:ext>
            </a:extLst>
          </p:cNvPr>
          <p:cNvPicPr>
            <a:picLocks noChangeAspect="1"/>
          </p:cNvPicPr>
          <p:nvPr/>
        </p:nvPicPr>
        <p:blipFill>
          <a:blip r:embed="rId2"/>
          <a:stretch>
            <a:fillRect/>
          </a:stretch>
        </p:blipFill>
        <p:spPr>
          <a:xfrm>
            <a:off x="1065025" y="416148"/>
            <a:ext cx="10061948" cy="1189234"/>
          </a:xfrm>
          <a:prstGeom prst="rect">
            <a:avLst/>
          </a:prstGeom>
        </p:spPr>
      </p:pic>
      <p:sp>
        <p:nvSpPr>
          <p:cNvPr id="13" name="TextBox 12">
            <a:extLst>
              <a:ext uri="{FF2B5EF4-FFF2-40B4-BE49-F238E27FC236}">
                <a16:creationId xmlns:a16="http://schemas.microsoft.com/office/drawing/2014/main" id="{383FC498-93F7-9179-813D-2B3FF7EB6347}"/>
              </a:ext>
            </a:extLst>
          </p:cNvPr>
          <p:cNvSpPr txBox="1"/>
          <p:nvPr/>
        </p:nvSpPr>
        <p:spPr>
          <a:xfrm>
            <a:off x="3046997" y="3244334"/>
            <a:ext cx="6093994" cy="369332"/>
          </a:xfrm>
          <a:prstGeom prst="rect">
            <a:avLst/>
          </a:prstGeom>
          <a:noFill/>
        </p:spPr>
        <p:txBody>
          <a:bodyPr wrap="square">
            <a:spAutoFit/>
          </a:bodyPr>
          <a:lstStyle/>
          <a:p>
            <a:r>
              <a:rPr lang="en-US" b="0" dirty="0">
                <a:effectLst/>
              </a:rPr>
              <a:t> </a:t>
            </a:r>
            <a:endParaRPr lang="en-US" dirty="0"/>
          </a:p>
        </p:txBody>
      </p:sp>
      <p:sp>
        <p:nvSpPr>
          <p:cNvPr id="20" name="TextBox 19">
            <a:extLst>
              <a:ext uri="{FF2B5EF4-FFF2-40B4-BE49-F238E27FC236}">
                <a16:creationId xmlns:a16="http://schemas.microsoft.com/office/drawing/2014/main" id="{51670E9B-1B06-9CA4-93EB-054F8A1EF952}"/>
              </a:ext>
            </a:extLst>
          </p:cNvPr>
          <p:cNvSpPr txBox="1"/>
          <p:nvPr/>
        </p:nvSpPr>
        <p:spPr>
          <a:xfrm>
            <a:off x="1065025" y="1605382"/>
            <a:ext cx="9216189" cy="4401205"/>
          </a:xfrm>
          <a:prstGeom prst="rect">
            <a:avLst/>
          </a:prstGeom>
          <a:noFill/>
        </p:spPr>
        <p:txBody>
          <a:bodyPr wrap="square" rtlCol="0">
            <a:spAutoFit/>
          </a:bodyPr>
          <a:lstStyle/>
          <a:p>
            <a:r>
              <a:rPr lang="en-US" sz="4000" dirty="0">
                <a:solidFill>
                  <a:srgbClr val="FF0000"/>
                </a:solidFill>
                <a:highlight>
                  <a:srgbClr val="FFFF00"/>
                </a:highlight>
              </a:rPr>
              <a:t>Second: SIGN IN</a:t>
            </a:r>
          </a:p>
          <a:p>
            <a:r>
              <a:rPr lang="en-US" sz="3200" dirty="0">
                <a:solidFill>
                  <a:schemeClr val="bg1"/>
                </a:solidFill>
              </a:rPr>
              <a:t>Teachers will sign in with the correct QR Code on the next few slides. </a:t>
            </a:r>
          </a:p>
          <a:p>
            <a:r>
              <a:rPr lang="en-US" sz="3200" dirty="0">
                <a:solidFill>
                  <a:srgbClr val="FF0000"/>
                </a:solidFill>
                <a:highlight>
                  <a:srgbClr val="FFFF00"/>
                </a:highlight>
              </a:rPr>
              <a:t>Make sure you are signing in on the correct session. </a:t>
            </a:r>
            <a:r>
              <a:rPr lang="en-US" sz="3200" dirty="0">
                <a:solidFill>
                  <a:schemeClr val="bg1"/>
                </a:solidFill>
              </a:rPr>
              <a:t>There is a slide for each session, so forward the slides until you are on the correct session. </a:t>
            </a:r>
          </a:p>
          <a:p>
            <a:r>
              <a:rPr lang="en-US" sz="4000" dirty="0">
                <a:solidFill>
                  <a:srgbClr val="FF0000"/>
                </a:solidFill>
                <a:highlight>
                  <a:srgbClr val="FFFF00"/>
                </a:highlight>
              </a:rPr>
              <a:t>LAST:</a:t>
            </a:r>
            <a:r>
              <a:rPr lang="en-US" sz="4000" dirty="0">
                <a:solidFill>
                  <a:schemeClr val="bg1"/>
                </a:solidFill>
                <a:highlight>
                  <a:srgbClr val="FFFF00"/>
                </a:highlight>
              </a:rPr>
              <a:t> </a:t>
            </a:r>
            <a:r>
              <a:rPr lang="en-US" sz="4000" dirty="0">
                <a:solidFill>
                  <a:srgbClr val="FF0000"/>
                </a:solidFill>
                <a:highlight>
                  <a:srgbClr val="FFFF00"/>
                </a:highlight>
              </a:rPr>
              <a:t>At the end of the PP is a SIGN OUT slide for each session. This is a MUST DO!</a:t>
            </a:r>
          </a:p>
        </p:txBody>
      </p:sp>
    </p:spTree>
    <p:extLst>
      <p:ext uri="{BB962C8B-B14F-4D97-AF65-F5344CB8AC3E}">
        <p14:creationId xmlns:p14="http://schemas.microsoft.com/office/powerpoint/2010/main" val="18410479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FF209E-AC7C-54B4-16EB-71159B8BB7E0}"/>
              </a:ext>
            </a:extLst>
          </p:cNvPr>
          <p:cNvSpPr txBox="1"/>
          <p:nvPr/>
        </p:nvSpPr>
        <p:spPr>
          <a:xfrm>
            <a:off x="1051736" y="1510038"/>
            <a:ext cx="9879980" cy="4247317"/>
          </a:xfrm>
          <a:prstGeom prst="rect">
            <a:avLst/>
          </a:prstGeom>
          <a:noFill/>
        </p:spPr>
        <p:txBody>
          <a:bodyPr wrap="square">
            <a:spAutoFit/>
          </a:bodyPr>
          <a:lstStyle/>
          <a:p>
            <a:pPr algn="ctr"/>
            <a:r>
              <a:rPr lang="en-US" sz="5400" dirty="0">
                <a:solidFill>
                  <a:schemeClr val="bg1"/>
                </a:solidFill>
                <a:latin typeface="Lakki Reddy"/>
              </a:rPr>
              <a:t>The science of reading is not only applicable during the “Reading Block”- Science and Social Studies texts support the Science of Reading in the Content Areas. </a:t>
            </a:r>
            <a:endParaRPr lang="en-US" sz="3600" dirty="0">
              <a:solidFill>
                <a:schemeClr val="bg1"/>
              </a:solidFill>
              <a:latin typeface="Lakki Reddy"/>
            </a:endParaRPr>
          </a:p>
        </p:txBody>
      </p:sp>
      <p:sp>
        <p:nvSpPr>
          <p:cNvPr id="3" name="TextBox 2">
            <a:extLst>
              <a:ext uri="{FF2B5EF4-FFF2-40B4-BE49-F238E27FC236}">
                <a16:creationId xmlns:a16="http://schemas.microsoft.com/office/drawing/2014/main" id="{2AE5BC98-13C0-084D-C327-22AEDDB6402B}"/>
              </a:ext>
            </a:extLst>
          </p:cNvPr>
          <p:cNvSpPr txBox="1"/>
          <p:nvPr/>
        </p:nvSpPr>
        <p:spPr>
          <a:xfrm>
            <a:off x="1424429" y="5897822"/>
            <a:ext cx="9722396" cy="523220"/>
          </a:xfrm>
          <a:prstGeom prst="rect">
            <a:avLst/>
          </a:prstGeom>
          <a:noFill/>
        </p:spPr>
        <p:txBody>
          <a:bodyPr wrap="square" rtlCol="0">
            <a:spAutoFit/>
          </a:bodyPr>
          <a:lstStyle/>
          <a:p>
            <a:r>
              <a:rPr lang="en-US" sz="1100" dirty="0">
                <a:solidFill>
                  <a:schemeClr val="accent2"/>
                </a:solidFill>
                <a:latin typeface="Kristen ITC" panose="03050502040202030202" pitchFamily="66" charset="0"/>
              </a:rPr>
              <a:t>    </a:t>
            </a:r>
            <a:r>
              <a:rPr lang="en-US" sz="2800" dirty="0">
                <a:solidFill>
                  <a:srgbClr val="FFFF00"/>
                </a:solidFill>
                <a:latin typeface="Lakki Reddy"/>
              </a:rPr>
              <a:t>Concise Curriculum Supports the Science of Reading Research</a:t>
            </a:r>
            <a:endParaRPr lang="en-US" dirty="0">
              <a:solidFill>
                <a:srgbClr val="FFFF00"/>
              </a:solidFill>
            </a:endParaRPr>
          </a:p>
        </p:txBody>
      </p:sp>
      <p:sp>
        <p:nvSpPr>
          <p:cNvPr id="5" name="Star: 5 Points 4">
            <a:extLst>
              <a:ext uri="{FF2B5EF4-FFF2-40B4-BE49-F238E27FC236}">
                <a16:creationId xmlns:a16="http://schemas.microsoft.com/office/drawing/2014/main" id="{4DCC7D49-EDC8-5FAC-29C0-A2A02BD308BC}"/>
              </a:ext>
            </a:extLst>
          </p:cNvPr>
          <p:cNvSpPr/>
          <p:nvPr/>
        </p:nvSpPr>
        <p:spPr>
          <a:xfrm>
            <a:off x="634848" y="207848"/>
            <a:ext cx="1579162" cy="1302190"/>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tar: 5 Points 5">
            <a:extLst>
              <a:ext uri="{FF2B5EF4-FFF2-40B4-BE49-F238E27FC236}">
                <a16:creationId xmlns:a16="http://schemas.microsoft.com/office/drawing/2014/main" id="{8A1014CB-670D-F3C1-D325-35A844FB61E1}"/>
              </a:ext>
            </a:extLst>
          </p:cNvPr>
          <p:cNvSpPr/>
          <p:nvPr/>
        </p:nvSpPr>
        <p:spPr>
          <a:xfrm>
            <a:off x="10143400" y="207848"/>
            <a:ext cx="1579162" cy="1302190"/>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1987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8" name="Picture 7" descr="A yellow light bulb with a black outline&#10;&#10;Description automatically generated">
            <a:extLst>
              <a:ext uri="{FF2B5EF4-FFF2-40B4-BE49-F238E27FC236}">
                <a16:creationId xmlns:a16="http://schemas.microsoft.com/office/drawing/2014/main" id="{4405E969-A898-DB81-0375-9425305BF86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641812" y="616132"/>
            <a:ext cx="2902226" cy="2554545"/>
          </a:xfrm>
          <a:prstGeom prst="rect">
            <a:avLst/>
          </a:prstGeom>
        </p:spPr>
      </p:pic>
      <p:sp>
        <p:nvSpPr>
          <p:cNvPr id="2" name="TextBox 1">
            <a:extLst>
              <a:ext uri="{FF2B5EF4-FFF2-40B4-BE49-F238E27FC236}">
                <a16:creationId xmlns:a16="http://schemas.microsoft.com/office/drawing/2014/main" id="{E392FDA6-1E82-712F-148C-9B3DBAEA783A}"/>
              </a:ext>
            </a:extLst>
          </p:cNvPr>
          <p:cNvSpPr txBox="1"/>
          <p:nvPr/>
        </p:nvSpPr>
        <p:spPr>
          <a:xfrm>
            <a:off x="647962" y="711272"/>
            <a:ext cx="9801546" cy="1661993"/>
          </a:xfrm>
          <a:prstGeom prst="rect">
            <a:avLst/>
          </a:prstGeom>
          <a:noFill/>
        </p:spPr>
        <p:txBody>
          <a:bodyPr wrap="square" rtlCol="0">
            <a:spAutoFit/>
          </a:bodyPr>
          <a:lstStyle/>
          <a:p>
            <a:pPr algn="ctr"/>
            <a:r>
              <a:rPr lang="en-US" sz="5400" kern="1200" dirty="0">
                <a:solidFill>
                  <a:srgbClr val="FFFF00"/>
                </a:solidFill>
                <a:latin typeface="Lakki Reddy"/>
              </a:rPr>
              <a:t>Left Right Activity </a:t>
            </a:r>
          </a:p>
          <a:p>
            <a:pPr algn="ctr"/>
            <a:r>
              <a:rPr lang="en-US" sz="4800" kern="1200" dirty="0">
                <a:solidFill>
                  <a:srgbClr val="FFFF00"/>
                </a:solidFill>
                <a:latin typeface="Lakki Reddy"/>
              </a:rPr>
              <a:t>Let’s Move Around!</a:t>
            </a:r>
            <a:endParaRPr lang="en-US" sz="4000" kern="1200" dirty="0">
              <a:solidFill>
                <a:srgbClr val="FFFF00"/>
              </a:solidFill>
              <a:latin typeface="Lakki Reddy"/>
            </a:endParaRPr>
          </a:p>
        </p:txBody>
      </p:sp>
      <p:sp>
        <p:nvSpPr>
          <p:cNvPr id="4" name="TextBox 3">
            <a:extLst>
              <a:ext uri="{FF2B5EF4-FFF2-40B4-BE49-F238E27FC236}">
                <a16:creationId xmlns:a16="http://schemas.microsoft.com/office/drawing/2014/main" id="{17FF209E-AC7C-54B4-16EB-71159B8BB7E0}"/>
              </a:ext>
            </a:extLst>
          </p:cNvPr>
          <p:cNvSpPr txBox="1"/>
          <p:nvPr/>
        </p:nvSpPr>
        <p:spPr>
          <a:xfrm>
            <a:off x="810127" y="2969453"/>
            <a:ext cx="10733911" cy="2308324"/>
          </a:xfrm>
          <a:prstGeom prst="rect">
            <a:avLst/>
          </a:prstGeom>
          <a:noFill/>
        </p:spPr>
        <p:txBody>
          <a:bodyPr wrap="square">
            <a:spAutoFit/>
          </a:bodyPr>
          <a:lstStyle/>
          <a:p>
            <a:pPr marL="571500" indent="-571500">
              <a:buFont typeface="Arial" panose="020B0604020202020204" pitchFamily="34" charset="0"/>
              <a:buChar char="•"/>
            </a:pPr>
            <a:r>
              <a:rPr lang="en-US" sz="4000" dirty="0">
                <a:solidFill>
                  <a:srgbClr val="FFFF00"/>
                </a:solidFill>
                <a:latin typeface="Lakki Reddy"/>
              </a:rPr>
              <a:t>Please stand by your desk.</a:t>
            </a:r>
          </a:p>
          <a:p>
            <a:pPr marL="571500" indent="-571500">
              <a:buFont typeface="Arial" panose="020B0604020202020204" pitchFamily="34" charset="0"/>
              <a:buChar char="•"/>
            </a:pPr>
            <a:endParaRPr lang="en-US" sz="2400" dirty="0">
              <a:solidFill>
                <a:srgbClr val="FFFF00"/>
              </a:solidFill>
              <a:latin typeface="Lakki Reddy"/>
            </a:endParaRPr>
          </a:p>
          <a:p>
            <a:pPr marL="571500" indent="-571500">
              <a:buFont typeface="Arial" panose="020B0604020202020204" pitchFamily="34" charset="0"/>
              <a:buChar char="•"/>
            </a:pPr>
            <a:r>
              <a:rPr lang="en-US" sz="4000" dirty="0">
                <a:solidFill>
                  <a:srgbClr val="FFFF00"/>
                </a:solidFill>
                <a:latin typeface="Lakki Reddy"/>
              </a:rPr>
              <a:t>Think about your current knowledge of the Science of Reading. </a:t>
            </a:r>
            <a:endParaRPr lang="en-US" sz="6000" dirty="0">
              <a:solidFill>
                <a:srgbClr val="FFFF00"/>
              </a:solidFill>
              <a:latin typeface="Lakki Reddy"/>
            </a:endParaRPr>
          </a:p>
        </p:txBody>
      </p:sp>
      <p:sp>
        <p:nvSpPr>
          <p:cNvPr id="3" name="TextBox 2">
            <a:extLst>
              <a:ext uri="{FF2B5EF4-FFF2-40B4-BE49-F238E27FC236}">
                <a16:creationId xmlns:a16="http://schemas.microsoft.com/office/drawing/2014/main" id="{E0677185-8C23-4523-5A0A-D8E1C0080872}"/>
              </a:ext>
            </a:extLst>
          </p:cNvPr>
          <p:cNvSpPr txBox="1"/>
          <p:nvPr/>
        </p:nvSpPr>
        <p:spPr>
          <a:xfrm>
            <a:off x="852498" y="5885118"/>
            <a:ext cx="10816182" cy="523220"/>
          </a:xfrm>
          <a:prstGeom prst="rect">
            <a:avLst/>
          </a:prstGeom>
          <a:noFill/>
        </p:spPr>
        <p:txBody>
          <a:bodyPr wrap="square">
            <a:spAutoFit/>
          </a:bodyPr>
          <a:lstStyle/>
          <a:p>
            <a:pPr algn="ctr"/>
            <a:r>
              <a:rPr lang="en-US" sz="2400" dirty="0">
                <a:solidFill>
                  <a:schemeClr val="bg1"/>
                </a:solidFill>
                <a:latin typeface="Kristen ITC" panose="03050502040202030202" pitchFamily="66" charset="0"/>
              </a:rPr>
              <a:t>  </a:t>
            </a:r>
            <a:r>
              <a:rPr lang="en-US" sz="2800" dirty="0">
                <a:solidFill>
                  <a:schemeClr val="bg1"/>
                </a:solidFill>
                <a:latin typeface="Lakki Reddy"/>
              </a:rPr>
              <a:t>Concise Curriculum Supports the Science of Reading Research</a:t>
            </a:r>
            <a:endParaRPr lang="en-US" sz="2400" dirty="0">
              <a:solidFill>
                <a:schemeClr val="bg1"/>
              </a:solidFill>
              <a:latin typeface="Lakki Reddy"/>
            </a:endParaRPr>
          </a:p>
        </p:txBody>
      </p:sp>
    </p:spTree>
    <p:extLst>
      <p:ext uri="{BB962C8B-B14F-4D97-AF65-F5344CB8AC3E}">
        <p14:creationId xmlns:p14="http://schemas.microsoft.com/office/powerpoint/2010/main" val="107178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8" name="Picture 7" descr="A yellow light bulb with a black outline&#10;&#10;Description automatically generated">
            <a:extLst>
              <a:ext uri="{FF2B5EF4-FFF2-40B4-BE49-F238E27FC236}">
                <a16:creationId xmlns:a16="http://schemas.microsoft.com/office/drawing/2014/main" id="{4405E969-A898-DB81-0375-9425305BF86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117670" y="1582221"/>
            <a:ext cx="3264568" cy="3264568"/>
          </a:xfrm>
          <a:prstGeom prst="rect">
            <a:avLst/>
          </a:prstGeom>
        </p:spPr>
      </p:pic>
      <p:sp>
        <p:nvSpPr>
          <p:cNvPr id="4" name="TextBox 3">
            <a:extLst>
              <a:ext uri="{FF2B5EF4-FFF2-40B4-BE49-F238E27FC236}">
                <a16:creationId xmlns:a16="http://schemas.microsoft.com/office/drawing/2014/main" id="{17FF209E-AC7C-54B4-16EB-71159B8BB7E0}"/>
              </a:ext>
            </a:extLst>
          </p:cNvPr>
          <p:cNvSpPr txBox="1"/>
          <p:nvPr/>
        </p:nvSpPr>
        <p:spPr>
          <a:xfrm>
            <a:off x="363385" y="2413337"/>
            <a:ext cx="9514541" cy="1015663"/>
          </a:xfrm>
          <a:prstGeom prst="rect">
            <a:avLst/>
          </a:prstGeom>
          <a:noFill/>
        </p:spPr>
        <p:txBody>
          <a:bodyPr wrap="square">
            <a:spAutoFit/>
          </a:bodyPr>
          <a:lstStyle/>
          <a:p>
            <a:r>
              <a:rPr lang="en-US" sz="6000" dirty="0">
                <a:solidFill>
                  <a:srgbClr val="FFFF00"/>
                </a:solidFill>
                <a:latin typeface="Lakki Reddy"/>
              </a:rPr>
              <a:t>Think About These Questions:</a:t>
            </a:r>
          </a:p>
        </p:txBody>
      </p:sp>
      <p:sp>
        <p:nvSpPr>
          <p:cNvPr id="5" name="TextBox 4">
            <a:extLst>
              <a:ext uri="{FF2B5EF4-FFF2-40B4-BE49-F238E27FC236}">
                <a16:creationId xmlns:a16="http://schemas.microsoft.com/office/drawing/2014/main" id="{EFD2A9BC-1FE1-BB0C-7A5B-53AADB02C8B5}"/>
              </a:ext>
            </a:extLst>
          </p:cNvPr>
          <p:cNvSpPr txBox="1"/>
          <p:nvPr/>
        </p:nvSpPr>
        <p:spPr>
          <a:xfrm>
            <a:off x="1157470" y="5777396"/>
            <a:ext cx="10361739" cy="523220"/>
          </a:xfrm>
          <a:prstGeom prst="rect">
            <a:avLst/>
          </a:prstGeom>
          <a:noFill/>
        </p:spPr>
        <p:txBody>
          <a:bodyPr wrap="square">
            <a:spAutoFit/>
          </a:bodyPr>
          <a:lstStyle/>
          <a:p>
            <a:r>
              <a:rPr lang="en-US" sz="2800" dirty="0">
                <a:solidFill>
                  <a:schemeClr val="bg1"/>
                </a:solidFill>
                <a:latin typeface="Lakki Reddy"/>
              </a:rPr>
              <a:t>      Concise Curriculum Supports the Science of Reading Research</a:t>
            </a:r>
            <a:endParaRPr lang="en-US" sz="2800" dirty="0"/>
          </a:p>
        </p:txBody>
      </p:sp>
    </p:spTree>
    <p:extLst>
      <p:ext uri="{BB962C8B-B14F-4D97-AF65-F5344CB8AC3E}">
        <p14:creationId xmlns:p14="http://schemas.microsoft.com/office/powerpoint/2010/main" val="16283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8" name="Picture 7" descr="A yellow light bulb with a black outline&#10;&#10;Description automatically generated">
            <a:extLst>
              <a:ext uri="{FF2B5EF4-FFF2-40B4-BE49-F238E27FC236}">
                <a16:creationId xmlns:a16="http://schemas.microsoft.com/office/drawing/2014/main" id="{4405E969-A898-DB81-0375-9425305BF86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671123" y="344905"/>
            <a:ext cx="3264568" cy="3264568"/>
          </a:xfrm>
          <a:prstGeom prst="rect">
            <a:avLst/>
          </a:prstGeom>
        </p:spPr>
      </p:pic>
      <p:sp>
        <p:nvSpPr>
          <p:cNvPr id="2" name="TextBox 1">
            <a:extLst>
              <a:ext uri="{FF2B5EF4-FFF2-40B4-BE49-F238E27FC236}">
                <a16:creationId xmlns:a16="http://schemas.microsoft.com/office/drawing/2014/main" id="{E392FDA6-1E82-712F-148C-9B3DBAEA783A}"/>
              </a:ext>
            </a:extLst>
          </p:cNvPr>
          <p:cNvSpPr txBox="1"/>
          <p:nvPr/>
        </p:nvSpPr>
        <p:spPr>
          <a:xfrm>
            <a:off x="647962" y="711272"/>
            <a:ext cx="9801546" cy="923330"/>
          </a:xfrm>
          <a:prstGeom prst="rect">
            <a:avLst/>
          </a:prstGeom>
          <a:noFill/>
        </p:spPr>
        <p:txBody>
          <a:bodyPr wrap="square" rtlCol="0">
            <a:spAutoFit/>
          </a:bodyPr>
          <a:lstStyle/>
          <a:p>
            <a:r>
              <a:rPr lang="en-US" sz="4000" kern="1200" dirty="0">
                <a:solidFill>
                  <a:srgbClr val="FFFF00"/>
                </a:solidFill>
                <a:latin typeface="Kristen ITC" panose="03050502040202030202" pitchFamily="66" charset="0"/>
              </a:rPr>
              <a:t> </a:t>
            </a:r>
            <a:r>
              <a:rPr lang="en-US" sz="4000" kern="1200" dirty="0">
                <a:solidFill>
                  <a:srgbClr val="FFFF00"/>
                </a:solidFill>
                <a:latin typeface="Lakki Reddy"/>
              </a:rPr>
              <a:t>Do you know what the science of reading is?</a:t>
            </a:r>
            <a:r>
              <a:rPr lang="en-US" sz="5400" kern="1200" dirty="0">
                <a:solidFill>
                  <a:srgbClr val="FFFF00"/>
                </a:solidFill>
                <a:latin typeface="Lakki Reddy"/>
              </a:rPr>
              <a:t> </a:t>
            </a:r>
            <a:endParaRPr lang="en-US" sz="4000" kern="1200" dirty="0">
              <a:solidFill>
                <a:srgbClr val="FFFF00"/>
              </a:solidFill>
              <a:latin typeface="Lakki Reddy"/>
            </a:endParaRPr>
          </a:p>
        </p:txBody>
      </p:sp>
      <p:sp>
        <p:nvSpPr>
          <p:cNvPr id="4" name="TextBox 3">
            <a:extLst>
              <a:ext uri="{FF2B5EF4-FFF2-40B4-BE49-F238E27FC236}">
                <a16:creationId xmlns:a16="http://schemas.microsoft.com/office/drawing/2014/main" id="{17FF209E-AC7C-54B4-16EB-71159B8BB7E0}"/>
              </a:ext>
            </a:extLst>
          </p:cNvPr>
          <p:cNvSpPr txBox="1"/>
          <p:nvPr/>
        </p:nvSpPr>
        <p:spPr>
          <a:xfrm>
            <a:off x="912656" y="2141985"/>
            <a:ext cx="10733911" cy="1938992"/>
          </a:xfrm>
          <a:prstGeom prst="rect">
            <a:avLst/>
          </a:prstGeom>
          <a:noFill/>
        </p:spPr>
        <p:txBody>
          <a:bodyPr wrap="square">
            <a:spAutoFit/>
          </a:bodyPr>
          <a:lstStyle/>
          <a:p>
            <a:r>
              <a:rPr lang="en-US" sz="4000" dirty="0">
                <a:solidFill>
                  <a:srgbClr val="FFFF00"/>
                </a:solidFill>
                <a:latin typeface="Lakki Reddy"/>
              </a:rPr>
              <a:t>Are you comfortable explaining the science of reading? (somewhat of an expert)</a:t>
            </a:r>
          </a:p>
          <a:p>
            <a:endParaRPr lang="en-US" sz="4000" dirty="0">
              <a:solidFill>
                <a:srgbClr val="FFFF00"/>
              </a:solidFill>
              <a:latin typeface="Lakki Reddy"/>
            </a:endParaRPr>
          </a:p>
        </p:txBody>
      </p:sp>
      <p:sp>
        <p:nvSpPr>
          <p:cNvPr id="5" name="TextBox 4">
            <a:extLst>
              <a:ext uri="{FF2B5EF4-FFF2-40B4-BE49-F238E27FC236}">
                <a16:creationId xmlns:a16="http://schemas.microsoft.com/office/drawing/2014/main" id="{18FE2D0F-173F-784B-FCDC-5C9BDDB26DE9}"/>
              </a:ext>
            </a:extLst>
          </p:cNvPr>
          <p:cNvSpPr txBox="1"/>
          <p:nvPr/>
        </p:nvSpPr>
        <p:spPr>
          <a:xfrm>
            <a:off x="1076484" y="5989875"/>
            <a:ext cx="10039031" cy="523220"/>
          </a:xfrm>
          <a:prstGeom prst="rect">
            <a:avLst/>
          </a:prstGeom>
          <a:noFill/>
        </p:spPr>
        <p:txBody>
          <a:bodyPr wrap="square">
            <a:spAutoFit/>
          </a:bodyPr>
          <a:lstStyle/>
          <a:p>
            <a:r>
              <a:rPr lang="en-US" sz="2800" dirty="0">
                <a:solidFill>
                  <a:schemeClr val="bg1"/>
                </a:solidFill>
                <a:latin typeface="Lakki Reddy"/>
              </a:rPr>
              <a:t>    Concise Curriculum Supports the Science of Reading Research</a:t>
            </a:r>
            <a:endParaRPr lang="en-US" sz="2800" dirty="0"/>
          </a:p>
        </p:txBody>
      </p:sp>
      <p:sp>
        <p:nvSpPr>
          <p:cNvPr id="3" name="TextBox 2">
            <a:extLst>
              <a:ext uri="{FF2B5EF4-FFF2-40B4-BE49-F238E27FC236}">
                <a16:creationId xmlns:a16="http://schemas.microsoft.com/office/drawing/2014/main" id="{4A74B6E8-9280-2507-D586-3435BD328BEC}"/>
              </a:ext>
            </a:extLst>
          </p:cNvPr>
          <p:cNvSpPr txBox="1"/>
          <p:nvPr/>
        </p:nvSpPr>
        <p:spPr>
          <a:xfrm>
            <a:off x="957832" y="4247147"/>
            <a:ext cx="10039031" cy="1323439"/>
          </a:xfrm>
          <a:prstGeom prst="rect">
            <a:avLst/>
          </a:prstGeom>
          <a:noFill/>
        </p:spPr>
        <p:txBody>
          <a:bodyPr wrap="square" rtlCol="0">
            <a:spAutoFit/>
          </a:bodyPr>
          <a:lstStyle/>
          <a:p>
            <a:r>
              <a:rPr lang="en-US" sz="4000" dirty="0">
                <a:solidFill>
                  <a:srgbClr val="FFFF00"/>
                </a:solidFill>
                <a:latin typeface="Lakki Reddy"/>
              </a:rPr>
              <a:t>Are you comfortable implementing the science of reading in your classroom?</a:t>
            </a:r>
            <a:endParaRPr lang="en-US" sz="6000" dirty="0">
              <a:solidFill>
                <a:srgbClr val="FFFF00"/>
              </a:solidFill>
              <a:latin typeface="Lakki Reddy"/>
            </a:endParaRPr>
          </a:p>
        </p:txBody>
      </p:sp>
    </p:spTree>
    <p:extLst>
      <p:ext uri="{BB962C8B-B14F-4D97-AF65-F5344CB8AC3E}">
        <p14:creationId xmlns:p14="http://schemas.microsoft.com/office/powerpoint/2010/main" val="364544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8" name="Picture 7" descr="A yellow light bulb with a black outline&#10;&#10;Description automatically generated">
            <a:extLst>
              <a:ext uri="{FF2B5EF4-FFF2-40B4-BE49-F238E27FC236}">
                <a16:creationId xmlns:a16="http://schemas.microsoft.com/office/drawing/2014/main" id="{4405E969-A898-DB81-0375-9425305BF86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637670" y="2530544"/>
            <a:ext cx="3264568" cy="3264568"/>
          </a:xfrm>
          <a:prstGeom prst="rect">
            <a:avLst/>
          </a:prstGeom>
        </p:spPr>
      </p:pic>
      <p:sp>
        <p:nvSpPr>
          <p:cNvPr id="2" name="TextBox 1">
            <a:extLst>
              <a:ext uri="{FF2B5EF4-FFF2-40B4-BE49-F238E27FC236}">
                <a16:creationId xmlns:a16="http://schemas.microsoft.com/office/drawing/2014/main" id="{E392FDA6-1E82-712F-148C-9B3DBAEA783A}"/>
              </a:ext>
            </a:extLst>
          </p:cNvPr>
          <p:cNvSpPr txBox="1"/>
          <p:nvPr/>
        </p:nvSpPr>
        <p:spPr>
          <a:xfrm>
            <a:off x="614508" y="344905"/>
            <a:ext cx="9801546" cy="830997"/>
          </a:xfrm>
          <a:prstGeom prst="rect">
            <a:avLst/>
          </a:prstGeom>
          <a:noFill/>
        </p:spPr>
        <p:txBody>
          <a:bodyPr wrap="square" rtlCol="0">
            <a:spAutoFit/>
          </a:bodyPr>
          <a:lstStyle/>
          <a:p>
            <a:r>
              <a:rPr lang="en-US" sz="4000" kern="1200" dirty="0">
                <a:solidFill>
                  <a:srgbClr val="FFFF00"/>
                </a:solidFill>
                <a:latin typeface="Kristen ITC" panose="03050502040202030202" pitchFamily="66" charset="0"/>
              </a:rPr>
              <a:t> </a:t>
            </a:r>
            <a:r>
              <a:rPr lang="en-US" sz="4800" kern="1200" dirty="0">
                <a:solidFill>
                  <a:srgbClr val="FFFF00"/>
                </a:solidFill>
                <a:latin typeface="Lakki Reddy"/>
              </a:rPr>
              <a:t>Let’s Move Around!</a:t>
            </a:r>
            <a:endParaRPr lang="en-US" sz="4000" kern="1200" dirty="0">
              <a:solidFill>
                <a:srgbClr val="FFFF00"/>
              </a:solidFill>
              <a:latin typeface="Lakki Reddy"/>
            </a:endParaRPr>
          </a:p>
        </p:txBody>
      </p:sp>
      <p:sp>
        <p:nvSpPr>
          <p:cNvPr id="4" name="TextBox 3">
            <a:extLst>
              <a:ext uri="{FF2B5EF4-FFF2-40B4-BE49-F238E27FC236}">
                <a16:creationId xmlns:a16="http://schemas.microsoft.com/office/drawing/2014/main" id="{17FF209E-AC7C-54B4-16EB-71159B8BB7E0}"/>
              </a:ext>
            </a:extLst>
          </p:cNvPr>
          <p:cNvSpPr txBox="1"/>
          <p:nvPr/>
        </p:nvSpPr>
        <p:spPr>
          <a:xfrm>
            <a:off x="384147" y="1175902"/>
            <a:ext cx="10733911" cy="5447645"/>
          </a:xfrm>
          <a:prstGeom prst="rect">
            <a:avLst/>
          </a:prstGeom>
          <a:noFill/>
        </p:spPr>
        <p:txBody>
          <a:bodyPr wrap="square">
            <a:spAutoFit/>
          </a:bodyPr>
          <a:lstStyle/>
          <a:p>
            <a:pPr marL="571500" indent="-571500">
              <a:buFont typeface="Arial" panose="020B0604020202020204" pitchFamily="34" charset="0"/>
              <a:buChar char="•"/>
            </a:pPr>
            <a:r>
              <a:rPr lang="en-US" sz="4000" dirty="0">
                <a:solidFill>
                  <a:srgbClr val="FFFF00"/>
                </a:solidFill>
                <a:latin typeface="Lakki Reddy"/>
              </a:rPr>
              <a:t>If you are </a:t>
            </a:r>
            <a:r>
              <a:rPr lang="en-US" sz="4000" dirty="0">
                <a:solidFill>
                  <a:srgbClr val="FFFF00"/>
                </a:solidFill>
                <a:highlight>
                  <a:srgbClr val="000000"/>
                </a:highlight>
                <a:latin typeface="Lakki Reddy"/>
              </a:rPr>
              <a:t>comfortable/expert</a:t>
            </a:r>
            <a:r>
              <a:rPr lang="en-US" sz="4000" dirty="0">
                <a:solidFill>
                  <a:srgbClr val="FFFF00"/>
                </a:solidFill>
                <a:latin typeface="Lakki Reddy"/>
              </a:rPr>
              <a:t> with your knowledge of  the Science of Reading, please stand on the </a:t>
            </a:r>
            <a:r>
              <a:rPr lang="en-US" sz="4000" dirty="0">
                <a:solidFill>
                  <a:srgbClr val="FFFF00"/>
                </a:solidFill>
                <a:highlight>
                  <a:srgbClr val="000000"/>
                </a:highlight>
                <a:latin typeface="Lakki Reddy"/>
              </a:rPr>
              <a:t>left side </a:t>
            </a:r>
            <a:r>
              <a:rPr lang="en-US" sz="4000" dirty="0">
                <a:solidFill>
                  <a:srgbClr val="FFFF00"/>
                </a:solidFill>
                <a:latin typeface="Lakki Reddy"/>
              </a:rPr>
              <a:t>of the room. </a:t>
            </a:r>
          </a:p>
          <a:p>
            <a:pPr marL="571500" indent="-571500">
              <a:buFont typeface="Arial" panose="020B0604020202020204" pitchFamily="34" charset="0"/>
              <a:buChar char="•"/>
            </a:pPr>
            <a:r>
              <a:rPr lang="en-US" sz="4000" dirty="0">
                <a:solidFill>
                  <a:srgbClr val="FFFF00"/>
                </a:solidFill>
                <a:latin typeface="Lakki Reddy"/>
              </a:rPr>
              <a:t>If you are a </a:t>
            </a:r>
            <a:r>
              <a:rPr lang="en-US" sz="4000" dirty="0">
                <a:solidFill>
                  <a:srgbClr val="FFFF00"/>
                </a:solidFill>
                <a:highlight>
                  <a:srgbClr val="000000"/>
                </a:highlight>
                <a:latin typeface="Lakki Reddy"/>
              </a:rPr>
              <a:t>novice</a:t>
            </a:r>
            <a:r>
              <a:rPr lang="en-US" sz="4000" dirty="0">
                <a:solidFill>
                  <a:srgbClr val="FFFF00"/>
                </a:solidFill>
                <a:latin typeface="Lakki Reddy"/>
              </a:rPr>
              <a:t> in the Science of Reading, please stand on the </a:t>
            </a:r>
            <a:r>
              <a:rPr lang="en-US" sz="4000" dirty="0">
                <a:solidFill>
                  <a:srgbClr val="FFFF00"/>
                </a:solidFill>
                <a:highlight>
                  <a:srgbClr val="000000"/>
                </a:highlight>
                <a:latin typeface="Lakki Reddy"/>
              </a:rPr>
              <a:t>right side </a:t>
            </a:r>
            <a:r>
              <a:rPr lang="en-US" sz="4000" dirty="0">
                <a:solidFill>
                  <a:srgbClr val="FFFF00"/>
                </a:solidFill>
                <a:latin typeface="Lakki Reddy"/>
              </a:rPr>
              <a:t>of the room.</a:t>
            </a:r>
          </a:p>
          <a:p>
            <a:pPr marL="571500" indent="-571500">
              <a:buFont typeface="Arial" panose="020B0604020202020204" pitchFamily="34" charset="0"/>
              <a:buChar char="•"/>
            </a:pPr>
            <a:r>
              <a:rPr lang="en-US" sz="4000" dirty="0">
                <a:solidFill>
                  <a:srgbClr val="FFFF00"/>
                </a:solidFill>
                <a:latin typeface="Lakki Reddy"/>
              </a:rPr>
              <a:t>If you are somewhere in the </a:t>
            </a:r>
            <a:r>
              <a:rPr lang="en-US" sz="4000" dirty="0">
                <a:solidFill>
                  <a:srgbClr val="FFFF00"/>
                </a:solidFill>
                <a:highlight>
                  <a:srgbClr val="000000"/>
                </a:highlight>
                <a:latin typeface="Lakki Reddy"/>
              </a:rPr>
              <a:t>middle</a:t>
            </a:r>
            <a:r>
              <a:rPr lang="en-US" sz="4000" dirty="0">
                <a:solidFill>
                  <a:srgbClr val="FFFF00"/>
                </a:solidFill>
                <a:latin typeface="Lakki Reddy"/>
              </a:rPr>
              <a:t>, please stand in the </a:t>
            </a:r>
            <a:r>
              <a:rPr lang="en-US" sz="4000" dirty="0">
                <a:solidFill>
                  <a:srgbClr val="FFFF00"/>
                </a:solidFill>
                <a:highlight>
                  <a:srgbClr val="000000"/>
                </a:highlight>
                <a:latin typeface="Lakki Reddy"/>
              </a:rPr>
              <a:t>middle </a:t>
            </a:r>
            <a:r>
              <a:rPr lang="en-US" sz="4000" dirty="0">
                <a:solidFill>
                  <a:srgbClr val="FFFF00"/>
                </a:solidFill>
                <a:latin typeface="Lakki Reddy"/>
              </a:rPr>
              <a:t>of the room. </a:t>
            </a:r>
          </a:p>
          <a:p>
            <a:pPr marL="571500" indent="-571500">
              <a:buFont typeface="Arial" panose="020B0604020202020204" pitchFamily="34" charset="0"/>
              <a:buChar char="•"/>
            </a:pPr>
            <a:endParaRPr lang="en-US" sz="4000" dirty="0">
              <a:solidFill>
                <a:srgbClr val="FFFF00"/>
              </a:solidFill>
              <a:latin typeface="Lakki Reddy"/>
            </a:endParaRPr>
          </a:p>
          <a:p>
            <a:pPr algn="ctr"/>
            <a:r>
              <a:rPr lang="en-US" sz="2800" dirty="0">
                <a:solidFill>
                  <a:schemeClr val="bg1"/>
                </a:solidFill>
                <a:latin typeface="Lakki Reddy"/>
              </a:rPr>
              <a:t>Concise Curriculum Supports the Science of Reading Research</a:t>
            </a:r>
            <a:endParaRPr lang="en-US" sz="2800" dirty="0">
              <a:solidFill>
                <a:srgbClr val="FFFF00"/>
              </a:solidFill>
              <a:latin typeface="Lakki Reddy"/>
            </a:endParaRPr>
          </a:p>
        </p:txBody>
      </p:sp>
    </p:spTree>
    <p:extLst>
      <p:ext uri="{BB962C8B-B14F-4D97-AF65-F5344CB8AC3E}">
        <p14:creationId xmlns:p14="http://schemas.microsoft.com/office/powerpoint/2010/main" val="25253703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2" name="Picture 11" descr="A stack of books with different colors&#10;&#10;Description automatically generated">
            <a:extLst>
              <a:ext uri="{FF2B5EF4-FFF2-40B4-BE49-F238E27FC236}">
                <a16:creationId xmlns:a16="http://schemas.microsoft.com/office/drawing/2014/main" id="{7076FB2D-B9BB-DCED-8E23-CB370271437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405254" y="2462089"/>
            <a:ext cx="3381492" cy="3312482"/>
          </a:xfrm>
          <a:prstGeom prst="rect">
            <a:avLst/>
          </a:prstGeom>
        </p:spPr>
      </p:pic>
      <p:sp>
        <p:nvSpPr>
          <p:cNvPr id="2" name="TextBox 1">
            <a:extLst>
              <a:ext uri="{FF2B5EF4-FFF2-40B4-BE49-F238E27FC236}">
                <a16:creationId xmlns:a16="http://schemas.microsoft.com/office/drawing/2014/main" id="{E392FDA6-1E82-712F-148C-9B3DBAEA783A}"/>
              </a:ext>
            </a:extLst>
          </p:cNvPr>
          <p:cNvSpPr txBox="1"/>
          <p:nvPr/>
        </p:nvSpPr>
        <p:spPr>
          <a:xfrm>
            <a:off x="893289" y="423746"/>
            <a:ext cx="9801546" cy="830997"/>
          </a:xfrm>
          <a:prstGeom prst="rect">
            <a:avLst/>
          </a:prstGeom>
          <a:noFill/>
        </p:spPr>
        <p:txBody>
          <a:bodyPr wrap="square" rtlCol="0">
            <a:spAutoFit/>
          </a:bodyPr>
          <a:lstStyle/>
          <a:p>
            <a:r>
              <a:rPr lang="en-US" sz="4000" kern="1200" dirty="0">
                <a:solidFill>
                  <a:srgbClr val="FFFF00"/>
                </a:solidFill>
                <a:latin typeface="Kristen ITC" panose="03050502040202030202" pitchFamily="66" charset="0"/>
              </a:rPr>
              <a:t> </a:t>
            </a:r>
            <a:r>
              <a:rPr lang="en-US" sz="4800" kern="1200" dirty="0">
                <a:solidFill>
                  <a:srgbClr val="FFFF00"/>
                </a:solidFill>
                <a:latin typeface="Lakki Reddy"/>
              </a:rPr>
              <a:t>Let’s Move Around!</a:t>
            </a:r>
            <a:endParaRPr lang="en-US" sz="4000" kern="1200" dirty="0">
              <a:solidFill>
                <a:srgbClr val="FFFF00"/>
              </a:solidFill>
              <a:latin typeface="Lakki Reddy"/>
            </a:endParaRPr>
          </a:p>
        </p:txBody>
      </p:sp>
      <p:sp>
        <p:nvSpPr>
          <p:cNvPr id="5" name="TextBox 4">
            <a:extLst>
              <a:ext uri="{FF2B5EF4-FFF2-40B4-BE49-F238E27FC236}">
                <a16:creationId xmlns:a16="http://schemas.microsoft.com/office/drawing/2014/main" id="{0EFC697B-CABC-BADE-C2E0-E1D701254FFC}"/>
              </a:ext>
            </a:extLst>
          </p:cNvPr>
          <p:cNvSpPr txBox="1"/>
          <p:nvPr/>
        </p:nvSpPr>
        <p:spPr>
          <a:xfrm>
            <a:off x="760737" y="3917243"/>
            <a:ext cx="10670526" cy="923330"/>
          </a:xfrm>
          <a:prstGeom prst="rect">
            <a:avLst/>
          </a:prstGeom>
          <a:noFill/>
        </p:spPr>
        <p:txBody>
          <a:bodyPr wrap="square">
            <a:spAutoFit/>
          </a:bodyPr>
          <a:lstStyle/>
          <a:p>
            <a:r>
              <a:rPr lang="en-US" sz="5400" dirty="0">
                <a:solidFill>
                  <a:srgbClr val="FFFF00"/>
                </a:solidFill>
                <a:highlight>
                  <a:srgbClr val="000000"/>
                </a:highlight>
                <a:latin typeface="Lakki Reddy"/>
              </a:rPr>
              <a:t>EXPERT</a:t>
            </a:r>
            <a:r>
              <a:rPr lang="en-US" sz="5400" dirty="0">
                <a:solidFill>
                  <a:srgbClr val="FFFF00"/>
                </a:solidFill>
                <a:latin typeface="Lakki Reddy"/>
              </a:rPr>
              <a:t>            </a:t>
            </a:r>
            <a:r>
              <a:rPr lang="en-US" sz="5400" dirty="0">
                <a:solidFill>
                  <a:srgbClr val="FFFF00"/>
                </a:solidFill>
                <a:highlight>
                  <a:srgbClr val="000000"/>
                </a:highlight>
                <a:latin typeface="Lakki Reddy"/>
              </a:rPr>
              <a:t>MIDDLE </a:t>
            </a:r>
            <a:r>
              <a:rPr lang="en-US" sz="5400" dirty="0">
                <a:solidFill>
                  <a:srgbClr val="FFFF00"/>
                </a:solidFill>
                <a:latin typeface="Lakki Reddy"/>
              </a:rPr>
              <a:t>          </a:t>
            </a:r>
            <a:r>
              <a:rPr lang="en-US" sz="5400" dirty="0">
                <a:solidFill>
                  <a:srgbClr val="FFFF00"/>
                </a:solidFill>
                <a:highlight>
                  <a:srgbClr val="000000"/>
                </a:highlight>
                <a:latin typeface="Lakki Reddy"/>
              </a:rPr>
              <a:t>NOVICE</a:t>
            </a:r>
            <a:r>
              <a:rPr lang="en-US" sz="5400" dirty="0">
                <a:solidFill>
                  <a:srgbClr val="FFFF00"/>
                </a:solidFill>
                <a:highlight>
                  <a:srgbClr val="00FFFF"/>
                </a:highlight>
                <a:latin typeface="Lakki Reddy"/>
              </a:rPr>
              <a:t> </a:t>
            </a:r>
            <a:endParaRPr lang="en-US" sz="5400" dirty="0">
              <a:highlight>
                <a:srgbClr val="00FFFF"/>
              </a:highlight>
            </a:endParaRPr>
          </a:p>
        </p:txBody>
      </p:sp>
      <p:sp>
        <p:nvSpPr>
          <p:cNvPr id="10" name="TextBox 9">
            <a:extLst>
              <a:ext uri="{FF2B5EF4-FFF2-40B4-BE49-F238E27FC236}">
                <a16:creationId xmlns:a16="http://schemas.microsoft.com/office/drawing/2014/main" id="{6B5A0FD0-765F-98F0-A29C-FD3BB22F2A80}"/>
              </a:ext>
            </a:extLst>
          </p:cNvPr>
          <p:cNvSpPr txBox="1"/>
          <p:nvPr/>
        </p:nvSpPr>
        <p:spPr>
          <a:xfrm>
            <a:off x="893289" y="5911034"/>
            <a:ext cx="10670526" cy="523220"/>
          </a:xfrm>
          <a:prstGeom prst="rect">
            <a:avLst/>
          </a:prstGeom>
          <a:noFill/>
        </p:spPr>
        <p:txBody>
          <a:bodyPr wrap="square">
            <a:spAutoFit/>
          </a:bodyPr>
          <a:lstStyle/>
          <a:p>
            <a:r>
              <a:rPr lang="en-US" sz="2800" dirty="0">
                <a:solidFill>
                  <a:schemeClr val="bg1"/>
                </a:solidFill>
                <a:latin typeface="Lakki Reddy"/>
              </a:rPr>
              <a:t>      Concise Curriculum Supports the Science of Reading Research</a:t>
            </a:r>
            <a:endParaRPr lang="en-US" sz="2800" dirty="0"/>
          </a:p>
        </p:txBody>
      </p:sp>
    </p:spTree>
    <p:extLst>
      <p:ext uri="{BB962C8B-B14F-4D97-AF65-F5344CB8AC3E}">
        <p14:creationId xmlns:p14="http://schemas.microsoft.com/office/powerpoint/2010/main" val="10283754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3" name="Picture 2" descr="A stack of books with different colors&#10;&#10;Description automatically generated">
            <a:extLst>
              <a:ext uri="{FF2B5EF4-FFF2-40B4-BE49-F238E27FC236}">
                <a16:creationId xmlns:a16="http://schemas.microsoft.com/office/drawing/2014/main" id="{D8ACC739-B85E-AF60-15F7-8C1E04F22D2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726781" y="3485097"/>
            <a:ext cx="2444165" cy="2394284"/>
          </a:xfrm>
          <a:prstGeom prst="rect">
            <a:avLst/>
          </a:prstGeom>
        </p:spPr>
      </p:pic>
      <p:sp>
        <p:nvSpPr>
          <p:cNvPr id="2" name="TextBox 1">
            <a:extLst>
              <a:ext uri="{FF2B5EF4-FFF2-40B4-BE49-F238E27FC236}">
                <a16:creationId xmlns:a16="http://schemas.microsoft.com/office/drawing/2014/main" id="{E392FDA6-1E82-712F-148C-9B3DBAEA783A}"/>
              </a:ext>
            </a:extLst>
          </p:cNvPr>
          <p:cNvSpPr txBox="1"/>
          <p:nvPr/>
        </p:nvSpPr>
        <p:spPr>
          <a:xfrm>
            <a:off x="782234" y="477096"/>
            <a:ext cx="9801546" cy="830997"/>
          </a:xfrm>
          <a:prstGeom prst="rect">
            <a:avLst/>
          </a:prstGeom>
          <a:noFill/>
        </p:spPr>
        <p:txBody>
          <a:bodyPr wrap="square" rtlCol="0">
            <a:spAutoFit/>
          </a:bodyPr>
          <a:lstStyle/>
          <a:p>
            <a:r>
              <a:rPr lang="en-US" sz="4000" kern="1200" dirty="0">
                <a:solidFill>
                  <a:srgbClr val="FFFF00"/>
                </a:solidFill>
                <a:latin typeface="Kristen ITC" panose="03050502040202030202" pitchFamily="66" charset="0"/>
              </a:rPr>
              <a:t> </a:t>
            </a:r>
            <a:r>
              <a:rPr lang="en-US" sz="4800" kern="1200" dirty="0">
                <a:solidFill>
                  <a:srgbClr val="FFFF00"/>
                </a:solidFill>
                <a:latin typeface="Lakki Reddy"/>
              </a:rPr>
              <a:t>Let’s Move Around!</a:t>
            </a:r>
            <a:endParaRPr lang="en-US" sz="4000" kern="1200" dirty="0">
              <a:solidFill>
                <a:srgbClr val="FFFF00"/>
              </a:solidFill>
              <a:latin typeface="Lakki Reddy"/>
            </a:endParaRPr>
          </a:p>
        </p:txBody>
      </p:sp>
      <p:sp>
        <p:nvSpPr>
          <p:cNvPr id="4" name="TextBox 3">
            <a:extLst>
              <a:ext uri="{FF2B5EF4-FFF2-40B4-BE49-F238E27FC236}">
                <a16:creationId xmlns:a16="http://schemas.microsoft.com/office/drawing/2014/main" id="{17FF209E-AC7C-54B4-16EB-71159B8BB7E0}"/>
              </a:ext>
            </a:extLst>
          </p:cNvPr>
          <p:cNvSpPr txBox="1"/>
          <p:nvPr/>
        </p:nvSpPr>
        <p:spPr>
          <a:xfrm>
            <a:off x="784907" y="1411341"/>
            <a:ext cx="10180460" cy="4708981"/>
          </a:xfrm>
          <a:prstGeom prst="rect">
            <a:avLst/>
          </a:prstGeom>
          <a:noFill/>
        </p:spPr>
        <p:txBody>
          <a:bodyPr wrap="square">
            <a:spAutoFit/>
          </a:bodyPr>
          <a:lstStyle/>
          <a:p>
            <a:pPr marL="571500" indent="-571500">
              <a:buFont typeface="Arial" panose="020B0604020202020204" pitchFamily="34" charset="0"/>
              <a:buChar char="•"/>
            </a:pPr>
            <a:r>
              <a:rPr lang="en-US" sz="4800" dirty="0">
                <a:solidFill>
                  <a:schemeClr val="bg1"/>
                </a:solidFill>
                <a:latin typeface="Lakki Reddy"/>
              </a:rPr>
              <a:t>Ask one person in each group (comfortable (expert), middle, and novice)  to share their thoughts on how comfortable they are with the SOR and why.   </a:t>
            </a:r>
          </a:p>
          <a:p>
            <a:pPr marL="571500" indent="-571500">
              <a:buFont typeface="Arial" panose="020B0604020202020204" pitchFamily="34" charset="0"/>
              <a:buChar char="•"/>
            </a:pPr>
            <a:endParaRPr lang="en-US" sz="6000" dirty="0">
              <a:solidFill>
                <a:srgbClr val="FFFF00"/>
              </a:solidFill>
              <a:latin typeface="Lakki Reddy"/>
            </a:endParaRPr>
          </a:p>
        </p:txBody>
      </p:sp>
      <p:sp>
        <p:nvSpPr>
          <p:cNvPr id="5" name="TextBox 4">
            <a:extLst>
              <a:ext uri="{FF2B5EF4-FFF2-40B4-BE49-F238E27FC236}">
                <a16:creationId xmlns:a16="http://schemas.microsoft.com/office/drawing/2014/main" id="{016395E6-E692-AF6C-9D49-4DF4623A0078}"/>
              </a:ext>
            </a:extLst>
          </p:cNvPr>
          <p:cNvSpPr txBox="1"/>
          <p:nvPr/>
        </p:nvSpPr>
        <p:spPr>
          <a:xfrm>
            <a:off x="1226633" y="5982629"/>
            <a:ext cx="10180459" cy="523220"/>
          </a:xfrm>
          <a:prstGeom prst="rect">
            <a:avLst/>
          </a:prstGeom>
          <a:noFill/>
        </p:spPr>
        <p:txBody>
          <a:bodyPr wrap="square">
            <a:spAutoFit/>
          </a:bodyPr>
          <a:lstStyle/>
          <a:p>
            <a:r>
              <a:rPr lang="en-US" sz="2800" dirty="0">
                <a:solidFill>
                  <a:schemeClr val="bg1"/>
                </a:solidFill>
                <a:latin typeface="Lakki Reddy"/>
              </a:rPr>
              <a:t>      Concise Curriculum Supports the Science of Reading Research</a:t>
            </a:r>
            <a:endParaRPr lang="en-US" sz="2800" dirty="0"/>
          </a:p>
        </p:txBody>
      </p:sp>
    </p:spTree>
    <p:extLst>
      <p:ext uri="{BB962C8B-B14F-4D97-AF65-F5344CB8AC3E}">
        <p14:creationId xmlns:p14="http://schemas.microsoft.com/office/powerpoint/2010/main" val="295251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92FDA6-1E82-712F-148C-9B3DBAEA783A}"/>
              </a:ext>
            </a:extLst>
          </p:cNvPr>
          <p:cNvSpPr txBox="1"/>
          <p:nvPr/>
        </p:nvSpPr>
        <p:spPr>
          <a:xfrm>
            <a:off x="2248162" y="667589"/>
            <a:ext cx="7292880" cy="923330"/>
          </a:xfrm>
          <a:prstGeom prst="rect">
            <a:avLst/>
          </a:prstGeom>
          <a:noFill/>
        </p:spPr>
        <p:txBody>
          <a:bodyPr wrap="square" rtlCol="0">
            <a:spAutoFit/>
          </a:bodyPr>
          <a:lstStyle/>
          <a:p>
            <a:pPr algn="ctr"/>
            <a:r>
              <a:rPr lang="en-US" sz="4000" kern="1200" dirty="0">
                <a:solidFill>
                  <a:srgbClr val="FFFF00"/>
                </a:solidFill>
                <a:latin typeface="Kristen ITC" panose="03050502040202030202" pitchFamily="66" charset="0"/>
              </a:rPr>
              <a:t>  </a:t>
            </a:r>
            <a:r>
              <a:rPr lang="en-US" sz="5400" kern="1200" dirty="0">
                <a:solidFill>
                  <a:srgbClr val="FFFF00"/>
                </a:solidFill>
                <a:latin typeface="Lakki Reddy"/>
              </a:rPr>
              <a:t>Our GOAL for TODAY</a:t>
            </a:r>
            <a:endParaRPr lang="en-US" sz="4000" kern="1200" dirty="0">
              <a:solidFill>
                <a:srgbClr val="FFFF00"/>
              </a:solidFill>
              <a:latin typeface="Lakki Reddy"/>
            </a:endParaRPr>
          </a:p>
        </p:txBody>
      </p:sp>
      <p:sp>
        <p:nvSpPr>
          <p:cNvPr id="4" name="TextBox 3">
            <a:extLst>
              <a:ext uri="{FF2B5EF4-FFF2-40B4-BE49-F238E27FC236}">
                <a16:creationId xmlns:a16="http://schemas.microsoft.com/office/drawing/2014/main" id="{17FF209E-AC7C-54B4-16EB-71159B8BB7E0}"/>
              </a:ext>
            </a:extLst>
          </p:cNvPr>
          <p:cNvSpPr txBox="1"/>
          <p:nvPr/>
        </p:nvSpPr>
        <p:spPr>
          <a:xfrm>
            <a:off x="395298" y="1684785"/>
            <a:ext cx="11146213" cy="4708981"/>
          </a:xfrm>
          <a:prstGeom prst="rect">
            <a:avLst/>
          </a:prstGeom>
          <a:noFill/>
        </p:spPr>
        <p:txBody>
          <a:bodyPr wrap="square">
            <a:spAutoFit/>
          </a:bodyPr>
          <a:lstStyle/>
          <a:p>
            <a:r>
              <a:rPr lang="en-US" sz="4800" dirty="0">
                <a:solidFill>
                  <a:srgbClr val="FFFF00"/>
                </a:solidFill>
                <a:latin typeface="Lakki Reddy"/>
              </a:rPr>
              <a:t>    Our goal is to “move” people from </a:t>
            </a:r>
          </a:p>
          <a:p>
            <a:r>
              <a:rPr lang="en-US" sz="4800" dirty="0">
                <a:solidFill>
                  <a:srgbClr val="FFFF00"/>
                </a:solidFill>
                <a:latin typeface="Lakki Reddy"/>
              </a:rPr>
              <a:t>    the right side of the room (novice) to the</a:t>
            </a:r>
          </a:p>
          <a:p>
            <a:r>
              <a:rPr lang="en-US" sz="4800" dirty="0">
                <a:solidFill>
                  <a:srgbClr val="FFFF00"/>
                </a:solidFill>
                <a:latin typeface="Lakki Reddy"/>
              </a:rPr>
              <a:t>    left side of the room (expert), by the end</a:t>
            </a:r>
          </a:p>
          <a:p>
            <a:r>
              <a:rPr lang="en-US" sz="4800" dirty="0">
                <a:solidFill>
                  <a:srgbClr val="FFFF00"/>
                </a:solidFill>
                <a:latin typeface="Lakki Reddy"/>
              </a:rPr>
              <a:t>    of today’s Professional </a:t>
            </a:r>
          </a:p>
          <a:p>
            <a:r>
              <a:rPr lang="en-US" sz="4800" dirty="0">
                <a:solidFill>
                  <a:srgbClr val="FFFF00"/>
                </a:solidFill>
                <a:latin typeface="Lakki Reddy"/>
              </a:rPr>
              <a:t>    Learning .  </a:t>
            </a:r>
          </a:p>
          <a:p>
            <a:pPr marL="571500" indent="-571500">
              <a:buFont typeface="Arial" panose="020B0604020202020204" pitchFamily="34" charset="0"/>
              <a:buChar char="•"/>
            </a:pPr>
            <a:endParaRPr lang="en-US" sz="6000" dirty="0">
              <a:solidFill>
                <a:srgbClr val="FFFF00"/>
              </a:solidFill>
              <a:latin typeface="Lakki Reddy"/>
            </a:endParaRPr>
          </a:p>
        </p:txBody>
      </p:sp>
      <p:pic>
        <p:nvPicPr>
          <p:cNvPr id="5" name="Picture 4" descr="A group of people standing on a road with arms raised&#10;&#10;Description automatically generated">
            <a:extLst>
              <a:ext uri="{FF2B5EF4-FFF2-40B4-BE49-F238E27FC236}">
                <a16:creationId xmlns:a16="http://schemas.microsoft.com/office/drawing/2014/main" id="{95B59807-41C8-E888-F69C-5D04DCA05A9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133402" y="3890701"/>
            <a:ext cx="4170005" cy="2781598"/>
          </a:xfrm>
          <a:prstGeom prst="rect">
            <a:avLst/>
          </a:prstGeom>
        </p:spPr>
      </p:pic>
      <p:sp>
        <p:nvSpPr>
          <p:cNvPr id="3" name="Star: 5 Points 2">
            <a:extLst>
              <a:ext uri="{FF2B5EF4-FFF2-40B4-BE49-F238E27FC236}">
                <a16:creationId xmlns:a16="http://schemas.microsoft.com/office/drawing/2014/main" id="{6B37E0EE-28C1-27CE-94ED-780A979547ED}"/>
              </a:ext>
            </a:extLst>
          </p:cNvPr>
          <p:cNvSpPr/>
          <p:nvPr/>
        </p:nvSpPr>
        <p:spPr>
          <a:xfrm>
            <a:off x="218814" y="382595"/>
            <a:ext cx="1579162" cy="1302190"/>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tar: 5 Points 5">
            <a:extLst>
              <a:ext uri="{FF2B5EF4-FFF2-40B4-BE49-F238E27FC236}">
                <a16:creationId xmlns:a16="http://schemas.microsoft.com/office/drawing/2014/main" id="{235A835F-0B87-D323-6D4F-A29ACCE62573}"/>
              </a:ext>
            </a:extLst>
          </p:cNvPr>
          <p:cNvSpPr/>
          <p:nvPr/>
        </p:nvSpPr>
        <p:spPr>
          <a:xfrm>
            <a:off x="9865175" y="322558"/>
            <a:ext cx="1579162" cy="1302190"/>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tar: 5 Points 6">
            <a:extLst>
              <a:ext uri="{FF2B5EF4-FFF2-40B4-BE49-F238E27FC236}">
                <a16:creationId xmlns:a16="http://schemas.microsoft.com/office/drawing/2014/main" id="{A044EA07-BD7E-7BEA-9895-13B27D0990B1}"/>
              </a:ext>
            </a:extLst>
          </p:cNvPr>
          <p:cNvSpPr/>
          <p:nvPr/>
        </p:nvSpPr>
        <p:spPr>
          <a:xfrm>
            <a:off x="4155195" y="4790999"/>
            <a:ext cx="1579162" cy="1302190"/>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29392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animBg="1"/>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92FDA6-1E82-712F-148C-9B3DBAEA783A}"/>
              </a:ext>
            </a:extLst>
          </p:cNvPr>
          <p:cNvSpPr txBox="1"/>
          <p:nvPr/>
        </p:nvSpPr>
        <p:spPr>
          <a:xfrm>
            <a:off x="913341" y="468542"/>
            <a:ext cx="9863628" cy="2123658"/>
          </a:xfrm>
          <a:prstGeom prst="rect">
            <a:avLst/>
          </a:prstGeom>
          <a:noFill/>
        </p:spPr>
        <p:txBody>
          <a:bodyPr wrap="square" rtlCol="0">
            <a:spAutoFit/>
          </a:bodyPr>
          <a:lstStyle/>
          <a:p>
            <a:endParaRPr lang="en-US" sz="2000" dirty="0">
              <a:solidFill>
                <a:srgbClr val="FFFF00"/>
              </a:solidFill>
              <a:latin typeface="Lakki Reddy"/>
            </a:endParaRPr>
          </a:p>
          <a:p>
            <a:pPr algn="ctr"/>
            <a:r>
              <a:rPr lang="en-US" sz="5400" kern="1200" dirty="0">
                <a:solidFill>
                  <a:srgbClr val="FF0000"/>
                </a:solidFill>
                <a:highlight>
                  <a:srgbClr val="FFFF00"/>
                </a:highlight>
                <a:latin typeface="Lakki Reddy"/>
              </a:rPr>
              <a:t>Topics for Today</a:t>
            </a:r>
          </a:p>
          <a:p>
            <a:pPr algn="ctr"/>
            <a:endParaRPr lang="en-US" sz="1050" kern="1200" dirty="0">
              <a:solidFill>
                <a:srgbClr val="FFFF00"/>
              </a:solidFill>
              <a:latin typeface="Lakki Reddy"/>
            </a:endParaRPr>
          </a:p>
          <a:p>
            <a:pPr algn="ctr"/>
            <a:r>
              <a:rPr lang="en-US" sz="4400" kern="1200" dirty="0">
                <a:solidFill>
                  <a:srgbClr val="FFFF00"/>
                </a:solidFill>
                <a:latin typeface="Lakki Reddy"/>
              </a:rPr>
              <a:t>The Simple View of Reading</a:t>
            </a:r>
          </a:p>
        </p:txBody>
      </p:sp>
      <p:sp>
        <p:nvSpPr>
          <p:cNvPr id="3" name="TextBox 2">
            <a:extLst>
              <a:ext uri="{FF2B5EF4-FFF2-40B4-BE49-F238E27FC236}">
                <a16:creationId xmlns:a16="http://schemas.microsoft.com/office/drawing/2014/main" id="{ECF0F724-3119-6F0F-AF64-1FB92E686EC0}"/>
              </a:ext>
            </a:extLst>
          </p:cNvPr>
          <p:cNvSpPr txBox="1"/>
          <p:nvPr/>
        </p:nvSpPr>
        <p:spPr>
          <a:xfrm>
            <a:off x="2771086" y="2546033"/>
            <a:ext cx="6148137" cy="769441"/>
          </a:xfrm>
          <a:prstGeom prst="rect">
            <a:avLst/>
          </a:prstGeom>
          <a:noFill/>
        </p:spPr>
        <p:txBody>
          <a:bodyPr wrap="square" rtlCol="0">
            <a:spAutoFit/>
          </a:bodyPr>
          <a:lstStyle/>
          <a:p>
            <a:pPr algn="ctr"/>
            <a:r>
              <a:rPr lang="en-US" sz="4400" dirty="0">
                <a:solidFill>
                  <a:srgbClr val="FFFF00"/>
                </a:solidFill>
                <a:latin typeface="Lakki Reddy"/>
              </a:rPr>
              <a:t>The Science of Reading</a:t>
            </a:r>
          </a:p>
        </p:txBody>
      </p:sp>
      <p:sp>
        <p:nvSpPr>
          <p:cNvPr id="4" name="TextBox 3">
            <a:extLst>
              <a:ext uri="{FF2B5EF4-FFF2-40B4-BE49-F238E27FC236}">
                <a16:creationId xmlns:a16="http://schemas.microsoft.com/office/drawing/2014/main" id="{D562EA02-2FDD-75D1-4A4A-0F3594931615}"/>
              </a:ext>
            </a:extLst>
          </p:cNvPr>
          <p:cNvSpPr txBox="1"/>
          <p:nvPr/>
        </p:nvSpPr>
        <p:spPr>
          <a:xfrm>
            <a:off x="2771086" y="3372178"/>
            <a:ext cx="6148136" cy="1015663"/>
          </a:xfrm>
          <a:prstGeom prst="rect">
            <a:avLst/>
          </a:prstGeom>
          <a:noFill/>
        </p:spPr>
        <p:txBody>
          <a:bodyPr wrap="square" rtlCol="0">
            <a:spAutoFit/>
          </a:bodyPr>
          <a:lstStyle/>
          <a:p>
            <a:pPr algn="ctr"/>
            <a:r>
              <a:rPr lang="en-US" sz="4400" kern="1200" dirty="0">
                <a:solidFill>
                  <a:srgbClr val="FFFF00"/>
                </a:solidFill>
                <a:latin typeface="Lakki Reddy"/>
              </a:rPr>
              <a:t>Scarborough’s Rope</a:t>
            </a:r>
          </a:p>
          <a:p>
            <a:pPr algn="ctr"/>
            <a:endParaRPr lang="en-US" sz="1600" kern="1200" dirty="0">
              <a:solidFill>
                <a:srgbClr val="FFFF00"/>
              </a:solidFill>
              <a:latin typeface="Lakki Reddy"/>
            </a:endParaRPr>
          </a:p>
        </p:txBody>
      </p:sp>
      <p:sp>
        <p:nvSpPr>
          <p:cNvPr id="5" name="TextBox 4">
            <a:extLst>
              <a:ext uri="{FF2B5EF4-FFF2-40B4-BE49-F238E27FC236}">
                <a16:creationId xmlns:a16="http://schemas.microsoft.com/office/drawing/2014/main" id="{4519BE2F-BC60-14B4-071E-0D859EB7BA22}"/>
              </a:ext>
            </a:extLst>
          </p:cNvPr>
          <p:cNvSpPr txBox="1"/>
          <p:nvPr/>
        </p:nvSpPr>
        <p:spPr>
          <a:xfrm>
            <a:off x="1179095" y="4218310"/>
            <a:ext cx="10010273" cy="1446550"/>
          </a:xfrm>
          <a:prstGeom prst="rect">
            <a:avLst/>
          </a:prstGeom>
          <a:noFill/>
        </p:spPr>
        <p:txBody>
          <a:bodyPr wrap="square" rtlCol="0">
            <a:spAutoFit/>
          </a:bodyPr>
          <a:lstStyle/>
          <a:p>
            <a:pPr algn="ctr"/>
            <a:r>
              <a:rPr lang="en-US" sz="4400" dirty="0">
                <a:solidFill>
                  <a:srgbClr val="FFFF00"/>
                </a:solidFill>
                <a:latin typeface="Lakki Reddy"/>
              </a:rPr>
              <a:t>How Concise Curriculum supports the Science of Reading </a:t>
            </a:r>
            <a:endParaRPr lang="en-US" sz="4400" kern="1200" dirty="0">
              <a:solidFill>
                <a:srgbClr val="FFFF00"/>
              </a:solidFill>
              <a:latin typeface="Lakki Reddy"/>
            </a:endParaRPr>
          </a:p>
        </p:txBody>
      </p:sp>
      <p:sp>
        <p:nvSpPr>
          <p:cNvPr id="6" name="TextBox 5">
            <a:extLst>
              <a:ext uri="{FF2B5EF4-FFF2-40B4-BE49-F238E27FC236}">
                <a16:creationId xmlns:a16="http://schemas.microsoft.com/office/drawing/2014/main" id="{4ACDD9CC-5DAA-C91A-4E45-44F2F8449D60}"/>
              </a:ext>
            </a:extLst>
          </p:cNvPr>
          <p:cNvSpPr txBox="1"/>
          <p:nvPr/>
        </p:nvSpPr>
        <p:spPr>
          <a:xfrm>
            <a:off x="3249528" y="5620017"/>
            <a:ext cx="5869405" cy="769441"/>
          </a:xfrm>
          <a:prstGeom prst="rect">
            <a:avLst/>
          </a:prstGeom>
          <a:noFill/>
        </p:spPr>
        <p:txBody>
          <a:bodyPr wrap="square" rtlCol="0">
            <a:spAutoFit/>
          </a:bodyPr>
          <a:lstStyle/>
          <a:p>
            <a:pPr algn="ctr"/>
            <a:r>
              <a:rPr lang="en-US" sz="4400" kern="1200" dirty="0">
                <a:solidFill>
                  <a:srgbClr val="FFFF00"/>
                </a:solidFill>
                <a:latin typeface="Lakki Reddy"/>
              </a:rPr>
              <a:t>The Writing Rope</a:t>
            </a:r>
            <a:endParaRPr lang="en-US" sz="4400" dirty="0"/>
          </a:p>
        </p:txBody>
      </p:sp>
    </p:spTree>
    <p:extLst>
      <p:ext uri="{BB962C8B-B14F-4D97-AF65-F5344CB8AC3E}">
        <p14:creationId xmlns:p14="http://schemas.microsoft.com/office/powerpoint/2010/main" val="44706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92FDA6-1E82-712F-148C-9B3DBAEA783A}"/>
              </a:ext>
            </a:extLst>
          </p:cNvPr>
          <p:cNvSpPr txBox="1"/>
          <p:nvPr/>
        </p:nvSpPr>
        <p:spPr>
          <a:xfrm>
            <a:off x="961467" y="1628269"/>
            <a:ext cx="9863628" cy="2923877"/>
          </a:xfrm>
          <a:prstGeom prst="rect">
            <a:avLst/>
          </a:prstGeom>
          <a:noFill/>
        </p:spPr>
        <p:txBody>
          <a:bodyPr wrap="square" rtlCol="0">
            <a:spAutoFit/>
          </a:bodyPr>
          <a:lstStyle/>
          <a:p>
            <a:endParaRPr lang="en-US" sz="4000" dirty="0">
              <a:solidFill>
                <a:srgbClr val="FFFF00"/>
              </a:solidFill>
              <a:latin typeface="Lakki Reddy"/>
            </a:endParaRPr>
          </a:p>
          <a:p>
            <a:pPr algn="ctr"/>
            <a:r>
              <a:rPr lang="en-US" sz="7200" kern="1200" dirty="0">
                <a:solidFill>
                  <a:srgbClr val="FFFF00"/>
                </a:solidFill>
                <a:latin typeface="Lakki Reddy"/>
              </a:rPr>
              <a:t>The Simple View of Reading</a:t>
            </a:r>
          </a:p>
        </p:txBody>
      </p:sp>
      <p:pic>
        <p:nvPicPr>
          <p:cNvPr id="3" name="Picture 2" descr="A stack of books with different colors&#10;&#10;Description automatically generated">
            <a:extLst>
              <a:ext uri="{FF2B5EF4-FFF2-40B4-BE49-F238E27FC236}">
                <a16:creationId xmlns:a16="http://schemas.microsoft.com/office/drawing/2014/main" id="{5EBE0196-E003-0E26-5FC9-E7834739AE9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312192" y="3429000"/>
            <a:ext cx="2512903" cy="2461619"/>
          </a:xfrm>
          <a:prstGeom prst="rect">
            <a:avLst/>
          </a:prstGeom>
        </p:spPr>
      </p:pic>
    </p:spTree>
    <p:extLst>
      <p:ext uri="{BB962C8B-B14F-4D97-AF65-F5344CB8AC3E}">
        <p14:creationId xmlns:p14="http://schemas.microsoft.com/office/powerpoint/2010/main" val="1786011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92FDA6-1E82-712F-148C-9B3DBAEA783A}"/>
              </a:ext>
            </a:extLst>
          </p:cNvPr>
          <p:cNvSpPr txBox="1"/>
          <p:nvPr/>
        </p:nvSpPr>
        <p:spPr>
          <a:xfrm>
            <a:off x="674670" y="176552"/>
            <a:ext cx="10947835" cy="1569660"/>
          </a:xfrm>
          <a:prstGeom prst="rect">
            <a:avLst/>
          </a:prstGeom>
          <a:noFill/>
        </p:spPr>
        <p:txBody>
          <a:bodyPr wrap="square" rtlCol="0">
            <a:spAutoFit/>
          </a:bodyPr>
          <a:lstStyle/>
          <a:p>
            <a:r>
              <a:rPr lang="en-US" sz="4800" kern="1200" dirty="0">
                <a:solidFill>
                  <a:srgbClr val="FFFF00"/>
                </a:solidFill>
                <a:latin typeface="Lakki Reddy"/>
              </a:rPr>
              <a:t>               </a:t>
            </a:r>
            <a:r>
              <a:rPr lang="en-US" sz="4800" kern="1200" dirty="0">
                <a:solidFill>
                  <a:srgbClr val="FF0000"/>
                </a:solidFill>
                <a:highlight>
                  <a:srgbClr val="FFFF00"/>
                </a:highlight>
                <a:latin typeface="Lakki Reddy"/>
              </a:rPr>
              <a:t>County Sign In</a:t>
            </a:r>
            <a:r>
              <a:rPr lang="en-US" sz="4800" dirty="0">
                <a:solidFill>
                  <a:srgbClr val="FF0000"/>
                </a:solidFill>
                <a:highlight>
                  <a:srgbClr val="FFFF00"/>
                </a:highlight>
                <a:latin typeface="Lakki Reddy"/>
              </a:rPr>
              <a:t> Session 1</a:t>
            </a:r>
            <a:endParaRPr lang="en-US" sz="4800" kern="1200" dirty="0">
              <a:solidFill>
                <a:srgbClr val="FF0000"/>
              </a:solidFill>
              <a:highlight>
                <a:srgbClr val="FFFF00"/>
              </a:highlight>
              <a:latin typeface="Lakki Reddy"/>
            </a:endParaRPr>
          </a:p>
          <a:p>
            <a:r>
              <a:rPr lang="en-US" sz="4800" dirty="0">
                <a:solidFill>
                  <a:srgbClr val="FFFF00"/>
                </a:solidFill>
                <a:latin typeface="Lakki Reddy"/>
              </a:rPr>
              <a:t>Please sign in for county documentation. </a:t>
            </a:r>
            <a:endParaRPr lang="en-US" sz="4800" kern="1200" dirty="0">
              <a:solidFill>
                <a:srgbClr val="FFFF00"/>
              </a:solidFill>
              <a:latin typeface="Lakki Reddy"/>
            </a:endParaRPr>
          </a:p>
        </p:txBody>
      </p:sp>
      <p:sp>
        <p:nvSpPr>
          <p:cNvPr id="6" name="TextBox 5">
            <a:extLst>
              <a:ext uri="{FF2B5EF4-FFF2-40B4-BE49-F238E27FC236}">
                <a16:creationId xmlns:a16="http://schemas.microsoft.com/office/drawing/2014/main" id="{69C378C2-8366-D8E9-7085-096B959A0022}"/>
              </a:ext>
            </a:extLst>
          </p:cNvPr>
          <p:cNvSpPr txBox="1"/>
          <p:nvPr/>
        </p:nvSpPr>
        <p:spPr>
          <a:xfrm>
            <a:off x="674670" y="2680811"/>
            <a:ext cx="10602072" cy="1077218"/>
          </a:xfrm>
          <a:prstGeom prst="rect">
            <a:avLst/>
          </a:prstGeom>
          <a:noFill/>
        </p:spPr>
        <p:txBody>
          <a:bodyPr wrap="square">
            <a:spAutoFit/>
          </a:bodyPr>
          <a:lstStyle/>
          <a:p>
            <a:endParaRPr lang="en-US" sz="3200" dirty="0">
              <a:solidFill>
                <a:srgbClr val="FFFF00"/>
              </a:solidFill>
              <a:latin typeface="Kristen ITC" panose="03050502040202030202" pitchFamily="66" charset="0"/>
            </a:endParaRPr>
          </a:p>
          <a:p>
            <a:endParaRPr lang="en-US" sz="3200" dirty="0">
              <a:solidFill>
                <a:srgbClr val="FFFF00"/>
              </a:solidFill>
              <a:highlight>
                <a:srgbClr val="000000"/>
              </a:highlight>
              <a:latin typeface="Lakki Reddy"/>
            </a:endParaRPr>
          </a:p>
        </p:txBody>
      </p:sp>
      <p:pic>
        <p:nvPicPr>
          <p:cNvPr id="9" name="Picture 8" descr="A qr code and a badge&#10;&#10;Description automatically generated">
            <a:extLst>
              <a:ext uri="{FF2B5EF4-FFF2-40B4-BE49-F238E27FC236}">
                <a16:creationId xmlns:a16="http://schemas.microsoft.com/office/drawing/2014/main" id="{2C50DD44-267D-E760-0F0D-2B3E46802E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6731" y="2354689"/>
            <a:ext cx="7692753" cy="4326759"/>
          </a:xfrm>
          <a:prstGeom prst="rect">
            <a:avLst/>
          </a:prstGeom>
        </p:spPr>
      </p:pic>
      <p:sp>
        <p:nvSpPr>
          <p:cNvPr id="10" name="Arrow: Down 9">
            <a:extLst>
              <a:ext uri="{FF2B5EF4-FFF2-40B4-BE49-F238E27FC236}">
                <a16:creationId xmlns:a16="http://schemas.microsoft.com/office/drawing/2014/main" id="{C8163FBC-4E06-882C-3D0A-6ED44C785F10}"/>
              </a:ext>
            </a:extLst>
          </p:cNvPr>
          <p:cNvSpPr/>
          <p:nvPr/>
        </p:nvSpPr>
        <p:spPr>
          <a:xfrm rot="5140542">
            <a:off x="9459851" y="-460483"/>
            <a:ext cx="901518" cy="1968333"/>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54407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92FDA6-1E82-712F-148C-9B3DBAEA783A}"/>
              </a:ext>
            </a:extLst>
          </p:cNvPr>
          <p:cNvSpPr txBox="1"/>
          <p:nvPr/>
        </p:nvSpPr>
        <p:spPr>
          <a:xfrm>
            <a:off x="716140" y="368182"/>
            <a:ext cx="9863628" cy="6124754"/>
          </a:xfrm>
          <a:prstGeom prst="rect">
            <a:avLst/>
          </a:prstGeom>
          <a:noFill/>
        </p:spPr>
        <p:txBody>
          <a:bodyPr wrap="square" rtlCol="0">
            <a:spAutoFit/>
          </a:bodyPr>
          <a:lstStyle/>
          <a:p>
            <a:r>
              <a:rPr lang="en-US" sz="5400" kern="1200" dirty="0">
                <a:solidFill>
                  <a:srgbClr val="FFFF00"/>
                </a:solidFill>
                <a:latin typeface="Lakki Reddy"/>
              </a:rPr>
              <a:t>Let’s start with the Simple View of Reading (SVR)</a:t>
            </a:r>
          </a:p>
          <a:p>
            <a:endParaRPr lang="en-US" sz="4800" kern="1200" dirty="0">
              <a:solidFill>
                <a:srgbClr val="FFFF00"/>
              </a:solidFill>
              <a:latin typeface="Lakki Reddy"/>
            </a:endParaRPr>
          </a:p>
          <a:p>
            <a:r>
              <a:rPr lang="en-US" sz="5400" dirty="0">
                <a:solidFill>
                  <a:srgbClr val="FFFF00"/>
                </a:solidFill>
                <a:latin typeface="Lakki Reddy"/>
              </a:rPr>
              <a:t>The aim of learning to read is COMPREHENSION. </a:t>
            </a:r>
          </a:p>
          <a:p>
            <a:endParaRPr lang="en-US" sz="1000" kern="1200" dirty="0">
              <a:solidFill>
                <a:srgbClr val="FFFF00"/>
              </a:solidFill>
              <a:latin typeface="Lakki Reddy"/>
            </a:endParaRPr>
          </a:p>
          <a:p>
            <a:endParaRPr lang="en-US" sz="4000" dirty="0">
              <a:solidFill>
                <a:srgbClr val="FFFF00"/>
              </a:solidFill>
              <a:latin typeface="Lakki Reddy"/>
            </a:endParaRPr>
          </a:p>
          <a:p>
            <a:r>
              <a:rPr lang="en-US" sz="7200" kern="1200" dirty="0">
                <a:solidFill>
                  <a:srgbClr val="FFFF00"/>
                </a:solidFill>
                <a:latin typeface="Lakki Reddy"/>
              </a:rPr>
              <a:t>What is comprehension?</a:t>
            </a:r>
          </a:p>
        </p:txBody>
      </p:sp>
    </p:spTree>
    <p:extLst>
      <p:ext uri="{BB962C8B-B14F-4D97-AF65-F5344CB8AC3E}">
        <p14:creationId xmlns:p14="http://schemas.microsoft.com/office/powerpoint/2010/main" val="32758291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92FDA6-1E82-712F-148C-9B3DBAEA783A}"/>
              </a:ext>
            </a:extLst>
          </p:cNvPr>
          <p:cNvSpPr txBox="1"/>
          <p:nvPr/>
        </p:nvSpPr>
        <p:spPr>
          <a:xfrm>
            <a:off x="1012919" y="420318"/>
            <a:ext cx="9863628" cy="5632311"/>
          </a:xfrm>
          <a:prstGeom prst="rect">
            <a:avLst/>
          </a:prstGeom>
          <a:noFill/>
        </p:spPr>
        <p:txBody>
          <a:bodyPr wrap="square" rtlCol="0">
            <a:spAutoFit/>
          </a:bodyPr>
          <a:lstStyle/>
          <a:p>
            <a:r>
              <a:rPr lang="en-US" sz="7200" kern="1200" dirty="0">
                <a:solidFill>
                  <a:srgbClr val="FFFF00"/>
                </a:solidFill>
                <a:latin typeface="Lakki Reddy"/>
              </a:rPr>
              <a:t>What is comprehension?</a:t>
            </a:r>
          </a:p>
          <a:p>
            <a:endParaRPr lang="en-US" sz="7200" dirty="0">
              <a:solidFill>
                <a:srgbClr val="FFFF00"/>
              </a:solidFill>
              <a:latin typeface="Lakki Reddy"/>
            </a:endParaRPr>
          </a:p>
          <a:p>
            <a:r>
              <a:rPr lang="en-US" sz="7200" kern="1200" dirty="0">
                <a:solidFill>
                  <a:srgbClr val="FFFF00"/>
                </a:solidFill>
                <a:latin typeface="Lakki Reddy"/>
              </a:rPr>
              <a:t>Comprehension is the ability to extract meaning from print. </a:t>
            </a:r>
          </a:p>
        </p:txBody>
      </p:sp>
      <p:sp>
        <p:nvSpPr>
          <p:cNvPr id="3" name="Arrow: Down 2">
            <a:extLst>
              <a:ext uri="{FF2B5EF4-FFF2-40B4-BE49-F238E27FC236}">
                <a16:creationId xmlns:a16="http://schemas.microsoft.com/office/drawing/2014/main" id="{F89C27B5-6640-D42E-39C0-C7A8A5AA3B07}"/>
              </a:ext>
            </a:extLst>
          </p:cNvPr>
          <p:cNvSpPr/>
          <p:nvPr/>
        </p:nvSpPr>
        <p:spPr>
          <a:xfrm>
            <a:off x="4917688" y="1427356"/>
            <a:ext cx="880946" cy="155002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03728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92FDA6-1E82-712F-148C-9B3DBAEA783A}"/>
              </a:ext>
            </a:extLst>
          </p:cNvPr>
          <p:cNvSpPr txBox="1"/>
          <p:nvPr/>
        </p:nvSpPr>
        <p:spPr>
          <a:xfrm>
            <a:off x="1272470" y="1178894"/>
            <a:ext cx="9863628" cy="3416320"/>
          </a:xfrm>
          <a:prstGeom prst="rect">
            <a:avLst/>
          </a:prstGeom>
          <a:noFill/>
        </p:spPr>
        <p:txBody>
          <a:bodyPr wrap="square" rtlCol="0">
            <a:spAutoFit/>
          </a:bodyPr>
          <a:lstStyle/>
          <a:p>
            <a:pPr algn="ctr"/>
            <a:r>
              <a:rPr lang="en-US" sz="7200" kern="1200" dirty="0">
                <a:solidFill>
                  <a:srgbClr val="FFFF00"/>
                </a:solidFill>
                <a:latin typeface="Lakki Reddy"/>
              </a:rPr>
              <a:t>extract meaning from print = understanding what you read</a:t>
            </a:r>
          </a:p>
        </p:txBody>
      </p:sp>
    </p:spTree>
    <p:extLst>
      <p:ext uri="{BB962C8B-B14F-4D97-AF65-F5344CB8AC3E}">
        <p14:creationId xmlns:p14="http://schemas.microsoft.com/office/powerpoint/2010/main" val="36701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92FDA6-1E82-712F-148C-9B3DBAEA783A}"/>
              </a:ext>
            </a:extLst>
          </p:cNvPr>
          <p:cNvSpPr txBox="1"/>
          <p:nvPr/>
        </p:nvSpPr>
        <p:spPr>
          <a:xfrm>
            <a:off x="1342129" y="1844135"/>
            <a:ext cx="9863628" cy="2308324"/>
          </a:xfrm>
          <a:prstGeom prst="rect">
            <a:avLst/>
          </a:prstGeom>
          <a:noFill/>
        </p:spPr>
        <p:txBody>
          <a:bodyPr wrap="square" rtlCol="0">
            <a:spAutoFit/>
          </a:bodyPr>
          <a:lstStyle/>
          <a:p>
            <a:pPr algn="ctr"/>
            <a:r>
              <a:rPr lang="en-US" sz="7200" kern="1200" dirty="0">
                <a:solidFill>
                  <a:srgbClr val="FFFF00"/>
                </a:solidFill>
                <a:latin typeface="Lakki Reddy"/>
              </a:rPr>
              <a:t>Calling words is NOT understanding</a:t>
            </a:r>
          </a:p>
        </p:txBody>
      </p:sp>
    </p:spTree>
    <p:extLst>
      <p:ext uri="{BB962C8B-B14F-4D97-AF65-F5344CB8AC3E}">
        <p14:creationId xmlns:p14="http://schemas.microsoft.com/office/powerpoint/2010/main" val="1099278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92FDA6-1E82-712F-148C-9B3DBAEA783A}"/>
              </a:ext>
            </a:extLst>
          </p:cNvPr>
          <p:cNvSpPr txBox="1"/>
          <p:nvPr/>
        </p:nvSpPr>
        <p:spPr>
          <a:xfrm>
            <a:off x="1438381" y="2433682"/>
            <a:ext cx="9863628" cy="2308324"/>
          </a:xfrm>
          <a:prstGeom prst="rect">
            <a:avLst/>
          </a:prstGeom>
          <a:noFill/>
        </p:spPr>
        <p:txBody>
          <a:bodyPr wrap="square" rtlCol="0">
            <a:spAutoFit/>
          </a:bodyPr>
          <a:lstStyle/>
          <a:p>
            <a:pPr algn="ctr"/>
            <a:r>
              <a:rPr lang="en-US" sz="7200" kern="1200" dirty="0">
                <a:solidFill>
                  <a:srgbClr val="FFFF00"/>
                </a:solidFill>
                <a:latin typeface="Lakki Reddy"/>
              </a:rPr>
              <a:t>Calling words is NOT understanding</a:t>
            </a:r>
          </a:p>
        </p:txBody>
      </p:sp>
      <p:pic>
        <p:nvPicPr>
          <p:cNvPr id="3" name="Picture 2" descr="A red circle with a cross&#10;&#10;Description automatically generated">
            <a:extLst>
              <a:ext uri="{FF2B5EF4-FFF2-40B4-BE49-F238E27FC236}">
                <a16:creationId xmlns:a16="http://schemas.microsoft.com/office/drawing/2014/main" id="{EFB7FFA9-FB13-ED03-4E8C-80C67683F7C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739198" y="1015887"/>
            <a:ext cx="8160151" cy="5143913"/>
          </a:xfrm>
          <a:prstGeom prst="rect">
            <a:avLst/>
          </a:prstGeom>
        </p:spPr>
      </p:pic>
    </p:spTree>
    <p:extLst>
      <p:ext uri="{BB962C8B-B14F-4D97-AF65-F5344CB8AC3E}">
        <p14:creationId xmlns:p14="http://schemas.microsoft.com/office/powerpoint/2010/main" val="19824008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92FDA6-1E82-712F-148C-9B3DBAEA783A}"/>
              </a:ext>
            </a:extLst>
          </p:cNvPr>
          <p:cNvSpPr txBox="1"/>
          <p:nvPr/>
        </p:nvSpPr>
        <p:spPr>
          <a:xfrm>
            <a:off x="899491" y="673568"/>
            <a:ext cx="9863628" cy="5262979"/>
          </a:xfrm>
          <a:prstGeom prst="rect">
            <a:avLst/>
          </a:prstGeom>
          <a:noFill/>
        </p:spPr>
        <p:txBody>
          <a:bodyPr wrap="square" rtlCol="0">
            <a:spAutoFit/>
          </a:bodyPr>
          <a:lstStyle/>
          <a:p>
            <a:pPr algn="ctr"/>
            <a:r>
              <a:rPr lang="en-US" sz="4800" kern="1200" dirty="0">
                <a:solidFill>
                  <a:srgbClr val="FFFF00"/>
                </a:solidFill>
                <a:latin typeface="Lakki Reddy"/>
              </a:rPr>
              <a:t>Think about your classroom: you may have some students who can “call the words”, but when asked a question about what they’ve read they draw a blank. They are not comprehending.</a:t>
            </a:r>
          </a:p>
          <a:p>
            <a:pPr algn="ctr"/>
            <a:r>
              <a:rPr lang="en-US" sz="4800" kern="1200" dirty="0">
                <a:solidFill>
                  <a:srgbClr val="FFFF00"/>
                </a:solidFill>
                <a:latin typeface="Lakki Reddy"/>
              </a:rPr>
              <a:t> </a:t>
            </a:r>
          </a:p>
          <a:p>
            <a:pPr algn="ctr"/>
            <a:r>
              <a:rPr lang="en-US" sz="4800" dirty="0">
                <a:solidFill>
                  <a:srgbClr val="FFFF00"/>
                </a:solidFill>
                <a:latin typeface="Lakki Reddy"/>
              </a:rPr>
              <a:t>Actual reading = comprehension</a:t>
            </a:r>
            <a:endParaRPr lang="en-US" sz="4800" kern="1200" dirty="0">
              <a:solidFill>
                <a:srgbClr val="FFFF00"/>
              </a:solidFill>
              <a:latin typeface="Lakki Reddy"/>
            </a:endParaRPr>
          </a:p>
        </p:txBody>
      </p:sp>
    </p:spTree>
    <p:extLst>
      <p:ext uri="{BB962C8B-B14F-4D97-AF65-F5344CB8AC3E}">
        <p14:creationId xmlns:p14="http://schemas.microsoft.com/office/powerpoint/2010/main" val="176468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92FDA6-1E82-712F-148C-9B3DBAEA783A}"/>
              </a:ext>
            </a:extLst>
          </p:cNvPr>
          <p:cNvSpPr txBox="1"/>
          <p:nvPr/>
        </p:nvSpPr>
        <p:spPr>
          <a:xfrm>
            <a:off x="1673486" y="933398"/>
            <a:ext cx="9243558" cy="4770537"/>
          </a:xfrm>
          <a:prstGeom prst="rect">
            <a:avLst/>
          </a:prstGeom>
          <a:noFill/>
        </p:spPr>
        <p:txBody>
          <a:bodyPr wrap="square" rtlCol="0">
            <a:spAutoFit/>
          </a:bodyPr>
          <a:lstStyle/>
          <a:p>
            <a:r>
              <a:rPr lang="en-US" sz="7200" kern="1200" dirty="0">
                <a:solidFill>
                  <a:srgbClr val="FF0000"/>
                </a:solidFill>
                <a:highlight>
                  <a:srgbClr val="FFFF00"/>
                </a:highlight>
                <a:latin typeface="Lakki Reddy"/>
              </a:rPr>
              <a:t>Simple View of Reading</a:t>
            </a:r>
          </a:p>
          <a:p>
            <a:r>
              <a:rPr lang="en-US" sz="7200" dirty="0">
                <a:solidFill>
                  <a:srgbClr val="FFFF00"/>
                </a:solidFill>
                <a:latin typeface="Lakki Reddy"/>
              </a:rPr>
              <a:t>            R = D x LC</a:t>
            </a:r>
          </a:p>
          <a:p>
            <a:endParaRPr lang="en-US" sz="7200" dirty="0">
              <a:solidFill>
                <a:srgbClr val="FFFF00"/>
              </a:solidFill>
              <a:latin typeface="Lakki Reddy"/>
            </a:endParaRPr>
          </a:p>
          <a:p>
            <a:pPr algn="ctr"/>
            <a:r>
              <a:rPr lang="en-US" sz="4400" dirty="0">
                <a:solidFill>
                  <a:srgbClr val="FFFF00"/>
                </a:solidFill>
                <a:latin typeface="Lakki Reddy"/>
              </a:rPr>
              <a:t>Reading comprehension  = </a:t>
            </a:r>
          </a:p>
          <a:p>
            <a:pPr algn="ctr"/>
            <a:r>
              <a:rPr lang="en-US" sz="4400" dirty="0">
                <a:solidFill>
                  <a:srgbClr val="FFFF00"/>
                </a:solidFill>
                <a:latin typeface="Lakki Reddy"/>
              </a:rPr>
              <a:t>decoding x linguistic comprehension</a:t>
            </a:r>
          </a:p>
        </p:txBody>
      </p:sp>
    </p:spTree>
    <p:extLst>
      <p:ext uri="{BB962C8B-B14F-4D97-AF65-F5344CB8AC3E}">
        <p14:creationId xmlns:p14="http://schemas.microsoft.com/office/powerpoint/2010/main" val="204891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92FDA6-1E82-712F-148C-9B3DBAEA783A}"/>
              </a:ext>
            </a:extLst>
          </p:cNvPr>
          <p:cNvSpPr txBox="1"/>
          <p:nvPr/>
        </p:nvSpPr>
        <p:spPr>
          <a:xfrm>
            <a:off x="607885" y="366623"/>
            <a:ext cx="10353764" cy="6370975"/>
          </a:xfrm>
          <a:prstGeom prst="rect">
            <a:avLst/>
          </a:prstGeom>
          <a:noFill/>
        </p:spPr>
        <p:txBody>
          <a:bodyPr wrap="square" rtlCol="0">
            <a:spAutoFit/>
          </a:bodyPr>
          <a:lstStyle/>
          <a:p>
            <a:r>
              <a:rPr lang="en-US" sz="4400" dirty="0">
                <a:solidFill>
                  <a:srgbClr val="FFFF00"/>
                </a:solidFill>
                <a:latin typeface="Lakki Reddy"/>
              </a:rPr>
              <a:t>Reading comprehension =</a:t>
            </a:r>
          </a:p>
          <a:p>
            <a:endParaRPr lang="en-US" sz="2400" dirty="0">
              <a:solidFill>
                <a:srgbClr val="FFFF00"/>
              </a:solidFill>
              <a:latin typeface="Lakki Reddy"/>
            </a:endParaRPr>
          </a:p>
          <a:p>
            <a:r>
              <a:rPr lang="en-US" sz="4400" dirty="0">
                <a:solidFill>
                  <a:srgbClr val="FF0000"/>
                </a:solidFill>
                <a:highlight>
                  <a:srgbClr val="FFFF00"/>
                </a:highlight>
                <a:latin typeface="Lakki Reddy"/>
              </a:rPr>
              <a:t>DECODING </a:t>
            </a:r>
            <a:r>
              <a:rPr lang="en-US" sz="4400" dirty="0">
                <a:solidFill>
                  <a:srgbClr val="FFFF00"/>
                </a:solidFill>
                <a:latin typeface="Lakki Reddy"/>
              </a:rPr>
              <a:t>includes </a:t>
            </a:r>
            <a:r>
              <a:rPr lang="en-US" sz="4400" dirty="0">
                <a:solidFill>
                  <a:srgbClr val="FF0000"/>
                </a:solidFill>
                <a:highlight>
                  <a:srgbClr val="FFFF00"/>
                </a:highlight>
                <a:latin typeface="Lakki Reddy"/>
              </a:rPr>
              <a:t>Ciphering Knowledge </a:t>
            </a:r>
          </a:p>
          <a:p>
            <a:endParaRPr lang="en-US" sz="4400" dirty="0">
              <a:solidFill>
                <a:srgbClr val="FFFF00"/>
              </a:solidFill>
              <a:highlight>
                <a:srgbClr val="FFFF00"/>
              </a:highlight>
              <a:latin typeface="Lakki Reddy"/>
            </a:endParaRPr>
          </a:p>
          <a:p>
            <a:endParaRPr lang="en-US" sz="4400" dirty="0">
              <a:solidFill>
                <a:srgbClr val="FFFF00"/>
              </a:solidFill>
              <a:highlight>
                <a:srgbClr val="FFFF00"/>
              </a:highlight>
              <a:latin typeface="Lakki Reddy"/>
            </a:endParaRPr>
          </a:p>
          <a:p>
            <a:r>
              <a:rPr lang="en-US" sz="4400" dirty="0">
                <a:solidFill>
                  <a:srgbClr val="FFFF00"/>
                </a:solidFill>
                <a:latin typeface="Lakki Reddy"/>
              </a:rPr>
              <a:t>(letter-sound knowledge, orthographic knowledge,  phonological awareness, rapid automatized naming)</a:t>
            </a:r>
          </a:p>
          <a:p>
            <a:endParaRPr lang="en-US" sz="3200" dirty="0">
              <a:solidFill>
                <a:srgbClr val="FFFF00"/>
              </a:solidFill>
              <a:latin typeface="Lakki Reddy"/>
            </a:endParaRPr>
          </a:p>
          <a:p>
            <a:r>
              <a:rPr lang="en-US" sz="4400" dirty="0">
                <a:solidFill>
                  <a:srgbClr val="FFFF00"/>
                </a:solidFill>
                <a:latin typeface="Lakki Reddy"/>
              </a:rPr>
              <a:t> </a:t>
            </a:r>
          </a:p>
        </p:txBody>
      </p:sp>
      <p:sp>
        <p:nvSpPr>
          <p:cNvPr id="3" name="Arrow: Down 2">
            <a:extLst>
              <a:ext uri="{FF2B5EF4-FFF2-40B4-BE49-F238E27FC236}">
                <a16:creationId xmlns:a16="http://schemas.microsoft.com/office/drawing/2014/main" id="{21BE3DE7-1243-F261-764F-31EB7F443367}"/>
              </a:ext>
            </a:extLst>
          </p:cNvPr>
          <p:cNvSpPr/>
          <p:nvPr/>
        </p:nvSpPr>
        <p:spPr>
          <a:xfrm>
            <a:off x="6268452" y="2235148"/>
            <a:ext cx="484632" cy="978408"/>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694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92FDA6-1E82-712F-148C-9B3DBAEA783A}"/>
              </a:ext>
            </a:extLst>
          </p:cNvPr>
          <p:cNvSpPr txBox="1"/>
          <p:nvPr/>
        </p:nvSpPr>
        <p:spPr>
          <a:xfrm>
            <a:off x="619917" y="551288"/>
            <a:ext cx="10353764" cy="6678751"/>
          </a:xfrm>
          <a:prstGeom prst="rect">
            <a:avLst/>
          </a:prstGeom>
          <a:noFill/>
        </p:spPr>
        <p:txBody>
          <a:bodyPr wrap="square" rtlCol="0">
            <a:spAutoFit/>
          </a:bodyPr>
          <a:lstStyle/>
          <a:p>
            <a:pPr algn="ctr"/>
            <a:r>
              <a:rPr lang="en-US" sz="4400" dirty="0">
                <a:solidFill>
                  <a:srgbClr val="FF0000"/>
                </a:solidFill>
                <a:highlight>
                  <a:srgbClr val="FFFF00"/>
                </a:highlight>
                <a:latin typeface="Lakki Reddy"/>
              </a:rPr>
              <a:t>Ciphering Knowledge </a:t>
            </a:r>
          </a:p>
          <a:p>
            <a:endParaRPr lang="en-US" sz="4400" dirty="0">
              <a:solidFill>
                <a:srgbClr val="FFFF00"/>
              </a:solidFill>
              <a:highlight>
                <a:srgbClr val="FFFF00"/>
              </a:highlight>
              <a:latin typeface="Lakki Reddy"/>
            </a:endParaRPr>
          </a:p>
          <a:p>
            <a:endParaRPr lang="en-US" sz="4400" dirty="0">
              <a:solidFill>
                <a:srgbClr val="FFFF00"/>
              </a:solidFill>
              <a:highlight>
                <a:srgbClr val="FFFF00"/>
              </a:highlight>
              <a:latin typeface="Lakki Reddy"/>
            </a:endParaRPr>
          </a:p>
          <a:p>
            <a:endParaRPr lang="en-US" sz="4400" dirty="0">
              <a:solidFill>
                <a:srgbClr val="FFFF00"/>
              </a:solidFill>
              <a:highlight>
                <a:srgbClr val="FFFF00"/>
              </a:highlight>
              <a:latin typeface="Lakki Reddy"/>
            </a:endParaRPr>
          </a:p>
          <a:p>
            <a:pPr algn="ctr"/>
            <a:r>
              <a:rPr lang="en-US" sz="4400" dirty="0">
                <a:solidFill>
                  <a:srgbClr val="FFFF00"/>
                </a:solidFill>
                <a:latin typeface="Lakki Reddy"/>
              </a:rPr>
              <a:t>letter-sound knowledge</a:t>
            </a:r>
          </a:p>
          <a:p>
            <a:pPr algn="ctr"/>
            <a:r>
              <a:rPr lang="en-US" sz="4400" dirty="0">
                <a:solidFill>
                  <a:srgbClr val="FFFF00"/>
                </a:solidFill>
                <a:latin typeface="Lakki Reddy"/>
              </a:rPr>
              <a:t>orthographic knowledge</a:t>
            </a:r>
          </a:p>
          <a:p>
            <a:pPr algn="ctr"/>
            <a:r>
              <a:rPr lang="en-US" sz="4400" dirty="0">
                <a:solidFill>
                  <a:srgbClr val="FFFF00"/>
                </a:solidFill>
                <a:latin typeface="Lakki Reddy"/>
              </a:rPr>
              <a:t>phonological awareness</a:t>
            </a:r>
          </a:p>
          <a:p>
            <a:pPr algn="ctr"/>
            <a:r>
              <a:rPr lang="en-US" sz="4400" dirty="0">
                <a:solidFill>
                  <a:srgbClr val="FFFF00"/>
                </a:solidFill>
                <a:latin typeface="Lakki Reddy"/>
              </a:rPr>
              <a:t>rapid automatized naming</a:t>
            </a:r>
          </a:p>
          <a:p>
            <a:endParaRPr lang="en-US" sz="3200" dirty="0">
              <a:solidFill>
                <a:srgbClr val="FFFF00"/>
              </a:solidFill>
              <a:latin typeface="Lakki Reddy"/>
            </a:endParaRPr>
          </a:p>
          <a:p>
            <a:r>
              <a:rPr lang="en-US" sz="4400" dirty="0">
                <a:solidFill>
                  <a:srgbClr val="FFFF00"/>
                </a:solidFill>
                <a:latin typeface="Lakki Reddy"/>
              </a:rPr>
              <a:t> </a:t>
            </a:r>
          </a:p>
        </p:txBody>
      </p:sp>
      <p:sp>
        <p:nvSpPr>
          <p:cNvPr id="3" name="Arrow: Down 2">
            <a:extLst>
              <a:ext uri="{FF2B5EF4-FFF2-40B4-BE49-F238E27FC236}">
                <a16:creationId xmlns:a16="http://schemas.microsoft.com/office/drawing/2014/main" id="{21BE3DE7-1243-F261-764F-31EB7F443367}"/>
              </a:ext>
            </a:extLst>
          </p:cNvPr>
          <p:cNvSpPr/>
          <p:nvPr/>
        </p:nvSpPr>
        <p:spPr>
          <a:xfrm>
            <a:off x="5372004" y="1537316"/>
            <a:ext cx="849590" cy="1614957"/>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976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92FDA6-1E82-712F-148C-9B3DBAEA783A}"/>
              </a:ext>
            </a:extLst>
          </p:cNvPr>
          <p:cNvSpPr txBox="1"/>
          <p:nvPr/>
        </p:nvSpPr>
        <p:spPr>
          <a:xfrm>
            <a:off x="607885" y="366623"/>
            <a:ext cx="10353764" cy="5632311"/>
          </a:xfrm>
          <a:prstGeom prst="rect">
            <a:avLst/>
          </a:prstGeom>
          <a:noFill/>
        </p:spPr>
        <p:txBody>
          <a:bodyPr wrap="square" rtlCol="0">
            <a:spAutoFit/>
          </a:bodyPr>
          <a:lstStyle/>
          <a:p>
            <a:r>
              <a:rPr lang="en-US" sz="4400" dirty="0">
                <a:solidFill>
                  <a:srgbClr val="FFFF00"/>
                </a:solidFill>
                <a:latin typeface="Lakki Reddy"/>
              </a:rPr>
              <a:t>Reading comprehension =</a:t>
            </a:r>
          </a:p>
          <a:p>
            <a:endParaRPr lang="en-US" sz="2400" dirty="0">
              <a:solidFill>
                <a:srgbClr val="FFFF00"/>
              </a:solidFill>
              <a:latin typeface="Lakki Reddy"/>
            </a:endParaRPr>
          </a:p>
          <a:p>
            <a:endParaRPr lang="en-US" sz="1600" dirty="0">
              <a:solidFill>
                <a:srgbClr val="FFFF00"/>
              </a:solidFill>
              <a:latin typeface="Lakki Reddy"/>
            </a:endParaRPr>
          </a:p>
          <a:p>
            <a:r>
              <a:rPr lang="en-US" sz="4000" dirty="0">
                <a:solidFill>
                  <a:srgbClr val="FF0000"/>
                </a:solidFill>
                <a:highlight>
                  <a:srgbClr val="FFFF00"/>
                </a:highlight>
                <a:latin typeface="Lakki Reddy"/>
              </a:rPr>
              <a:t>Word-Specific Knowledge  </a:t>
            </a:r>
            <a:r>
              <a:rPr lang="en-US" sz="4000" dirty="0">
                <a:solidFill>
                  <a:srgbClr val="FFFF00"/>
                </a:solidFill>
                <a:latin typeface="Lakki Reddy"/>
              </a:rPr>
              <a:t>(sight word memory, orthographic knowledge, phonological long-term memory)</a:t>
            </a:r>
          </a:p>
          <a:p>
            <a:endParaRPr lang="en-US" sz="4000" dirty="0">
              <a:solidFill>
                <a:srgbClr val="FFFF00"/>
              </a:solidFill>
              <a:latin typeface="Lakki Reddy"/>
            </a:endParaRPr>
          </a:p>
          <a:p>
            <a:r>
              <a:rPr lang="en-US" sz="3600" dirty="0">
                <a:solidFill>
                  <a:srgbClr val="FF0000"/>
                </a:solidFill>
                <a:highlight>
                  <a:srgbClr val="FFFF00"/>
                </a:highlight>
                <a:latin typeface="Lakki Reddy"/>
              </a:rPr>
              <a:t>orthographic – the representation of sounds in a language by written or printed symbols</a:t>
            </a:r>
          </a:p>
          <a:p>
            <a:r>
              <a:rPr lang="en-US" sz="4400" dirty="0">
                <a:solidFill>
                  <a:srgbClr val="FFFF00"/>
                </a:solidFill>
                <a:latin typeface="Lakki Reddy"/>
              </a:rPr>
              <a:t> </a:t>
            </a:r>
          </a:p>
        </p:txBody>
      </p:sp>
    </p:spTree>
    <p:extLst>
      <p:ext uri="{BB962C8B-B14F-4D97-AF65-F5344CB8AC3E}">
        <p14:creationId xmlns:p14="http://schemas.microsoft.com/office/powerpoint/2010/main" val="184903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92FDA6-1E82-712F-148C-9B3DBAEA783A}"/>
              </a:ext>
            </a:extLst>
          </p:cNvPr>
          <p:cNvSpPr txBox="1"/>
          <p:nvPr/>
        </p:nvSpPr>
        <p:spPr>
          <a:xfrm>
            <a:off x="754159" y="344994"/>
            <a:ext cx="10471304" cy="2308324"/>
          </a:xfrm>
          <a:prstGeom prst="rect">
            <a:avLst/>
          </a:prstGeom>
          <a:noFill/>
        </p:spPr>
        <p:txBody>
          <a:bodyPr wrap="square" rtlCol="0">
            <a:spAutoFit/>
          </a:bodyPr>
          <a:lstStyle/>
          <a:p>
            <a:r>
              <a:rPr lang="en-US" sz="4800" kern="1200" dirty="0">
                <a:solidFill>
                  <a:srgbClr val="FFFF00"/>
                </a:solidFill>
                <a:latin typeface="Lakki Reddy"/>
              </a:rPr>
              <a:t>                  </a:t>
            </a:r>
            <a:r>
              <a:rPr lang="en-US" sz="4800" kern="1200" dirty="0">
                <a:solidFill>
                  <a:srgbClr val="FF0000"/>
                </a:solidFill>
                <a:highlight>
                  <a:srgbClr val="FFFF00"/>
                </a:highlight>
                <a:latin typeface="Lakki Reddy"/>
              </a:rPr>
              <a:t>County Sign In Session 2</a:t>
            </a:r>
          </a:p>
          <a:p>
            <a:r>
              <a:rPr lang="en-US" sz="4800" dirty="0">
                <a:solidFill>
                  <a:srgbClr val="FFFF00"/>
                </a:solidFill>
                <a:latin typeface="Lakki Reddy"/>
              </a:rPr>
              <a:t>Please sign in for county documentation. </a:t>
            </a:r>
          </a:p>
          <a:p>
            <a:r>
              <a:rPr lang="en-US" sz="4800" dirty="0">
                <a:solidFill>
                  <a:srgbClr val="FF0000"/>
                </a:solidFill>
                <a:highlight>
                  <a:srgbClr val="FFFF00"/>
                </a:highlight>
                <a:latin typeface="Lakki Reddy"/>
              </a:rPr>
              <a:t> </a:t>
            </a:r>
            <a:endParaRPr lang="en-US" sz="4800" kern="1200" dirty="0">
              <a:solidFill>
                <a:srgbClr val="FF0000"/>
              </a:solidFill>
              <a:highlight>
                <a:srgbClr val="FFFF00"/>
              </a:highlight>
              <a:latin typeface="Lakki Reddy"/>
            </a:endParaRPr>
          </a:p>
        </p:txBody>
      </p:sp>
      <p:sp>
        <p:nvSpPr>
          <p:cNvPr id="6" name="TextBox 5">
            <a:extLst>
              <a:ext uri="{FF2B5EF4-FFF2-40B4-BE49-F238E27FC236}">
                <a16:creationId xmlns:a16="http://schemas.microsoft.com/office/drawing/2014/main" id="{69C378C2-8366-D8E9-7085-096B959A0022}"/>
              </a:ext>
            </a:extLst>
          </p:cNvPr>
          <p:cNvSpPr txBox="1"/>
          <p:nvPr/>
        </p:nvSpPr>
        <p:spPr>
          <a:xfrm>
            <a:off x="754159" y="2890391"/>
            <a:ext cx="10602072" cy="1077218"/>
          </a:xfrm>
          <a:prstGeom prst="rect">
            <a:avLst/>
          </a:prstGeom>
          <a:noFill/>
        </p:spPr>
        <p:txBody>
          <a:bodyPr wrap="square">
            <a:spAutoFit/>
          </a:bodyPr>
          <a:lstStyle/>
          <a:p>
            <a:endParaRPr lang="en-US" sz="3200" dirty="0">
              <a:solidFill>
                <a:srgbClr val="FFFF00"/>
              </a:solidFill>
              <a:latin typeface="Kristen ITC" panose="03050502040202030202" pitchFamily="66" charset="0"/>
            </a:endParaRPr>
          </a:p>
          <a:p>
            <a:endParaRPr lang="en-US" sz="3200" dirty="0">
              <a:solidFill>
                <a:srgbClr val="FFFF00"/>
              </a:solidFill>
              <a:highlight>
                <a:srgbClr val="000000"/>
              </a:highlight>
              <a:latin typeface="Lakki Reddy"/>
            </a:endParaRPr>
          </a:p>
        </p:txBody>
      </p:sp>
      <p:sp>
        <p:nvSpPr>
          <p:cNvPr id="8" name="Arrow: Down 7">
            <a:extLst>
              <a:ext uri="{FF2B5EF4-FFF2-40B4-BE49-F238E27FC236}">
                <a16:creationId xmlns:a16="http://schemas.microsoft.com/office/drawing/2014/main" id="{FFB5933B-C368-5285-6829-33D6E155E490}"/>
              </a:ext>
            </a:extLst>
          </p:cNvPr>
          <p:cNvSpPr/>
          <p:nvPr/>
        </p:nvSpPr>
        <p:spPr>
          <a:xfrm rot="5400000">
            <a:off x="9901618" y="-271882"/>
            <a:ext cx="1011476" cy="1771083"/>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qr code and a badge&#10;&#10;Description automatically generated">
            <a:extLst>
              <a:ext uri="{FF2B5EF4-FFF2-40B4-BE49-F238E27FC236}">
                <a16:creationId xmlns:a16="http://schemas.microsoft.com/office/drawing/2014/main" id="{2D5F98C8-95BD-A771-9C51-5773D02E28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2021" y="2653318"/>
            <a:ext cx="7003519" cy="3939102"/>
          </a:xfrm>
          <a:prstGeom prst="rect">
            <a:avLst/>
          </a:prstGeom>
        </p:spPr>
      </p:pic>
    </p:spTree>
    <p:extLst>
      <p:ext uri="{BB962C8B-B14F-4D97-AF65-F5344CB8AC3E}">
        <p14:creationId xmlns:p14="http://schemas.microsoft.com/office/powerpoint/2010/main" val="24990488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92FDA6-1E82-712F-148C-9B3DBAEA783A}"/>
              </a:ext>
            </a:extLst>
          </p:cNvPr>
          <p:cNvSpPr txBox="1"/>
          <p:nvPr/>
        </p:nvSpPr>
        <p:spPr>
          <a:xfrm>
            <a:off x="574431" y="498501"/>
            <a:ext cx="10374306" cy="5878532"/>
          </a:xfrm>
          <a:prstGeom prst="rect">
            <a:avLst/>
          </a:prstGeom>
          <a:noFill/>
        </p:spPr>
        <p:txBody>
          <a:bodyPr wrap="square" rtlCol="0">
            <a:spAutoFit/>
          </a:bodyPr>
          <a:lstStyle/>
          <a:p>
            <a:r>
              <a:rPr lang="en-US" sz="4400" dirty="0">
                <a:solidFill>
                  <a:srgbClr val="FFFF00"/>
                </a:solidFill>
                <a:latin typeface="Lakki Reddy"/>
              </a:rPr>
              <a:t> </a:t>
            </a:r>
            <a:r>
              <a:rPr lang="en-US" sz="4400" dirty="0">
                <a:solidFill>
                  <a:srgbClr val="FF0000"/>
                </a:solidFill>
                <a:highlight>
                  <a:srgbClr val="FFFF00"/>
                </a:highlight>
                <a:latin typeface="Lakki Reddy"/>
              </a:rPr>
              <a:t>LINGUISTIC COMPREHENSION</a:t>
            </a:r>
          </a:p>
          <a:p>
            <a:endParaRPr lang="en-US" sz="1600" dirty="0">
              <a:solidFill>
                <a:srgbClr val="FF0000"/>
              </a:solidFill>
              <a:latin typeface="Lakki Reddy"/>
            </a:endParaRPr>
          </a:p>
          <a:p>
            <a:r>
              <a:rPr lang="en-US" sz="4000" dirty="0">
                <a:solidFill>
                  <a:srgbClr val="FFFF00"/>
                </a:solidFill>
                <a:latin typeface="Lakki Reddy"/>
              </a:rPr>
              <a:t>LANGUAGE SKILLS </a:t>
            </a:r>
            <a:r>
              <a:rPr lang="en-US" sz="2800" dirty="0">
                <a:solidFill>
                  <a:srgbClr val="FFFF00"/>
                </a:solidFill>
                <a:latin typeface="Lakki Reddy"/>
              </a:rPr>
              <a:t>Vocabulary/Semantic Knowledge, Grammatical/Syntactic Knowledge Inferencing Visual Spatial Skills</a:t>
            </a:r>
          </a:p>
          <a:p>
            <a:endParaRPr lang="en-US" sz="4000" dirty="0">
              <a:solidFill>
                <a:srgbClr val="FFFF00"/>
              </a:solidFill>
              <a:latin typeface="Lakki Reddy"/>
            </a:endParaRPr>
          </a:p>
          <a:p>
            <a:endParaRPr lang="en-US" sz="4000" dirty="0">
              <a:solidFill>
                <a:srgbClr val="FFFF00"/>
              </a:solidFill>
              <a:latin typeface="Lakki Reddy"/>
            </a:endParaRPr>
          </a:p>
          <a:p>
            <a:r>
              <a:rPr lang="en-US" sz="4000" dirty="0">
                <a:solidFill>
                  <a:srgbClr val="FF0000"/>
                </a:solidFill>
                <a:highlight>
                  <a:srgbClr val="FFFF00"/>
                </a:highlight>
                <a:latin typeface="Lakki Reddy"/>
              </a:rPr>
              <a:t>Semantics</a:t>
            </a:r>
            <a:r>
              <a:rPr lang="en-US" sz="4000" dirty="0">
                <a:solidFill>
                  <a:srgbClr val="FFFF00"/>
                </a:solidFill>
                <a:latin typeface="Lakki Reddy"/>
              </a:rPr>
              <a:t> = the study of meaning in language – it can apply to a single word or many words</a:t>
            </a:r>
          </a:p>
          <a:p>
            <a:endParaRPr lang="en-US" sz="800" dirty="0">
              <a:solidFill>
                <a:srgbClr val="FFFF00"/>
              </a:solidFill>
              <a:latin typeface="Lakki Reddy"/>
            </a:endParaRPr>
          </a:p>
          <a:p>
            <a:r>
              <a:rPr lang="en-US" sz="4000" dirty="0">
                <a:solidFill>
                  <a:srgbClr val="FF0000"/>
                </a:solidFill>
                <a:highlight>
                  <a:srgbClr val="FFFF00"/>
                </a:highlight>
                <a:latin typeface="Lakki Reddy"/>
              </a:rPr>
              <a:t>Syntax</a:t>
            </a:r>
            <a:r>
              <a:rPr lang="en-US" sz="4000" dirty="0">
                <a:solidFill>
                  <a:srgbClr val="FFFF00"/>
                </a:solidFill>
                <a:latin typeface="Lakki Reddy"/>
              </a:rPr>
              <a:t> = the arrangement of words to create well-formed sentences</a:t>
            </a:r>
          </a:p>
        </p:txBody>
      </p:sp>
      <p:sp>
        <p:nvSpPr>
          <p:cNvPr id="3" name="Arrow: Down 2">
            <a:extLst>
              <a:ext uri="{FF2B5EF4-FFF2-40B4-BE49-F238E27FC236}">
                <a16:creationId xmlns:a16="http://schemas.microsoft.com/office/drawing/2014/main" id="{C5C7B334-720C-A35D-8E07-3BB4F70E1D36}"/>
              </a:ext>
            </a:extLst>
          </p:cNvPr>
          <p:cNvSpPr/>
          <p:nvPr/>
        </p:nvSpPr>
        <p:spPr>
          <a:xfrm>
            <a:off x="2141620" y="2524825"/>
            <a:ext cx="484632" cy="978408"/>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480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92FDA6-1E82-712F-148C-9B3DBAEA783A}"/>
              </a:ext>
            </a:extLst>
          </p:cNvPr>
          <p:cNvSpPr txBox="1"/>
          <p:nvPr/>
        </p:nvSpPr>
        <p:spPr>
          <a:xfrm>
            <a:off x="574431" y="498501"/>
            <a:ext cx="9020691" cy="4154984"/>
          </a:xfrm>
          <a:prstGeom prst="rect">
            <a:avLst/>
          </a:prstGeom>
          <a:noFill/>
        </p:spPr>
        <p:txBody>
          <a:bodyPr wrap="square" rtlCol="0">
            <a:spAutoFit/>
          </a:bodyPr>
          <a:lstStyle/>
          <a:p>
            <a:r>
              <a:rPr lang="en-US" sz="4400" dirty="0">
                <a:solidFill>
                  <a:srgbClr val="FFFF00"/>
                </a:solidFill>
                <a:latin typeface="Lakki Reddy"/>
              </a:rPr>
              <a:t> </a:t>
            </a:r>
            <a:r>
              <a:rPr lang="en-US" sz="4400" dirty="0">
                <a:solidFill>
                  <a:srgbClr val="FF0000"/>
                </a:solidFill>
                <a:highlight>
                  <a:srgbClr val="FFFF00"/>
                </a:highlight>
                <a:latin typeface="Lakki Reddy"/>
              </a:rPr>
              <a:t>LINGUISTIC COMPREHENSION</a:t>
            </a:r>
          </a:p>
          <a:p>
            <a:endParaRPr lang="en-US" sz="1600" dirty="0">
              <a:solidFill>
                <a:srgbClr val="FFFF00"/>
              </a:solidFill>
              <a:latin typeface="Lakki Reddy"/>
            </a:endParaRPr>
          </a:p>
          <a:p>
            <a:endParaRPr lang="en-US" sz="4400" dirty="0">
              <a:solidFill>
                <a:srgbClr val="FFFF00"/>
              </a:solidFill>
              <a:latin typeface="Lakki Reddy"/>
            </a:endParaRPr>
          </a:p>
          <a:p>
            <a:r>
              <a:rPr lang="en-US" sz="4000" dirty="0">
                <a:solidFill>
                  <a:srgbClr val="FFFF00"/>
                </a:solidFill>
                <a:latin typeface="Lakki Reddy"/>
              </a:rPr>
              <a:t>ATTENTION </a:t>
            </a:r>
            <a:r>
              <a:rPr lang="en-US" sz="2800" dirty="0">
                <a:solidFill>
                  <a:srgbClr val="FFFF00"/>
                </a:solidFill>
                <a:latin typeface="Lakki Reddy"/>
              </a:rPr>
              <a:t>Comprehension Monitoring</a:t>
            </a:r>
            <a:endParaRPr lang="en-US" sz="4000" dirty="0">
              <a:solidFill>
                <a:srgbClr val="FFFF00"/>
              </a:solidFill>
              <a:latin typeface="Lakki Reddy"/>
            </a:endParaRPr>
          </a:p>
          <a:p>
            <a:endParaRPr lang="en-US" sz="2000" dirty="0">
              <a:solidFill>
                <a:srgbClr val="FFFF00"/>
              </a:solidFill>
              <a:latin typeface="Lakki Reddy"/>
            </a:endParaRPr>
          </a:p>
          <a:p>
            <a:r>
              <a:rPr lang="en-US" sz="4000" dirty="0">
                <a:solidFill>
                  <a:srgbClr val="FFFF00"/>
                </a:solidFill>
                <a:latin typeface="Lakki Reddy"/>
              </a:rPr>
              <a:t>BACKGROUND KNOWLEDGE</a:t>
            </a:r>
          </a:p>
          <a:p>
            <a:endParaRPr lang="en-US" sz="2000" dirty="0">
              <a:solidFill>
                <a:srgbClr val="FFFF00"/>
              </a:solidFill>
              <a:latin typeface="Lakki Reddy"/>
            </a:endParaRPr>
          </a:p>
          <a:p>
            <a:r>
              <a:rPr lang="en-US" sz="4000" dirty="0">
                <a:solidFill>
                  <a:srgbClr val="FFFF00"/>
                </a:solidFill>
                <a:latin typeface="Lakki Reddy"/>
              </a:rPr>
              <a:t>WORKING MEMORY</a:t>
            </a:r>
          </a:p>
        </p:txBody>
      </p:sp>
    </p:spTree>
    <p:extLst>
      <p:ext uri="{BB962C8B-B14F-4D97-AF65-F5344CB8AC3E}">
        <p14:creationId xmlns:p14="http://schemas.microsoft.com/office/powerpoint/2010/main" val="95936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92FDA6-1E82-712F-148C-9B3DBAEA783A}"/>
              </a:ext>
            </a:extLst>
          </p:cNvPr>
          <p:cNvSpPr txBox="1"/>
          <p:nvPr/>
        </p:nvSpPr>
        <p:spPr>
          <a:xfrm>
            <a:off x="901809" y="667834"/>
            <a:ext cx="9935524" cy="4801314"/>
          </a:xfrm>
          <a:prstGeom prst="rect">
            <a:avLst/>
          </a:prstGeom>
          <a:noFill/>
        </p:spPr>
        <p:txBody>
          <a:bodyPr wrap="square" rtlCol="0">
            <a:spAutoFit/>
          </a:bodyPr>
          <a:lstStyle/>
          <a:p>
            <a:r>
              <a:rPr lang="en-US" sz="4400" dirty="0">
                <a:solidFill>
                  <a:srgbClr val="FFFF00"/>
                </a:solidFill>
                <a:latin typeface="Lakki Reddy"/>
              </a:rPr>
              <a:t> </a:t>
            </a:r>
            <a:r>
              <a:rPr lang="en-US" sz="4400" dirty="0">
                <a:solidFill>
                  <a:srgbClr val="FF0000"/>
                </a:solidFill>
                <a:highlight>
                  <a:srgbClr val="FFFF00"/>
                </a:highlight>
                <a:latin typeface="Lakki Reddy"/>
              </a:rPr>
              <a:t>LINGUISTIC COMPREHENSION</a:t>
            </a:r>
          </a:p>
          <a:p>
            <a:endParaRPr lang="en-US" sz="1600" dirty="0">
              <a:solidFill>
                <a:srgbClr val="FFFF00"/>
              </a:solidFill>
              <a:latin typeface="Lakki Reddy"/>
            </a:endParaRPr>
          </a:p>
          <a:p>
            <a:endParaRPr lang="en-US" sz="4400" dirty="0">
              <a:solidFill>
                <a:srgbClr val="FFFF00"/>
              </a:solidFill>
              <a:latin typeface="Lakki Reddy"/>
            </a:endParaRPr>
          </a:p>
          <a:p>
            <a:r>
              <a:rPr lang="en-US" sz="5400" dirty="0">
                <a:solidFill>
                  <a:srgbClr val="FFFF00"/>
                </a:solidFill>
                <a:latin typeface="Lakki Reddy"/>
              </a:rPr>
              <a:t>ATTENTION </a:t>
            </a:r>
            <a:r>
              <a:rPr lang="en-US" sz="4000" dirty="0">
                <a:solidFill>
                  <a:srgbClr val="FFFF00"/>
                </a:solidFill>
                <a:latin typeface="Lakki Reddy"/>
              </a:rPr>
              <a:t>Comprehension Monitoring</a:t>
            </a:r>
            <a:endParaRPr lang="en-US" sz="5400" dirty="0">
              <a:solidFill>
                <a:srgbClr val="FFFF00"/>
              </a:solidFill>
              <a:latin typeface="Lakki Reddy"/>
            </a:endParaRPr>
          </a:p>
          <a:p>
            <a:r>
              <a:rPr lang="en-US" sz="3200" dirty="0">
                <a:solidFill>
                  <a:srgbClr val="FFFF00"/>
                </a:solidFill>
                <a:latin typeface="Lakki Reddy"/>
              </a:rPr>
              <a:t>Self Monitoring Strategies for Comprehension</a:t>
            </a:r>
          </a:p>
          <a:p>
            <a:r>
              <a:rPr lang="en-US" sz="3200" dirty="0">
                <a:solidFill>
                  <a:srgbClr val="FFFF00"/>
                </a:solidFill>
                <a:latin typeface="Lakki Reddy"/>
              </a:rPr>
              <a:t>Monitoring your comprehension is one of the best ways for someone to improve their reading comprehension.</a:t>
            </a:r>
          </a:p>
          <a:p>
            <a:endParaRPr lang="en-US" sz="3200" dirty="0">
              <a:solidFill>
                <a:srgbClr val="FFFF00"/>
              </a:solidFill>
              <a:latin typeface="Lakki Reddy"/>
            </a:endParaRPr>
          </a:p>
          <a:p>
            <a:endParaRPr lang="en-US" sz="2000" dirty="0">
              <a:solidFill>
                <a:srgbClr val="FFFF00"/>
              </a:solidFill>
              <a:latin typeface="Lakki Reddy"/>
            </a:endParaRPr>
          </a:p>
        </p:txBody>
      </p:sp>
    </p:spTree>
    <p:extLst>
      <p:ext uri="{BB962C8B-B14F-4D97-AF65-F5344CB8AC3E}">
        <p14:creationId xmlns:p14="http://schemas.microsoft.com/office/powerpoint/2010/main" val="437561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92FDA6-1E82-712F-148C-9B3DBAEA783A}"/>
              </a:ext>
            </a:extLst>
          </p:cNvPr>
          <p:cNvSpPr txBox="1"/>
          <p:nvPr/>
        </p:nvSpPr>
        <p:spPr>
          <a:xfrm>
            <a:off x="901809" y="667834"/>
            <a:ext cx="9020691" cy="4585871"/>
          </a:xfrm>
          <a:prstGeom prst="rect">
            <a:avLst/>
          </a:prstGeom>
          <a:noFill/>
        </p:spPr>
        <p:txBody>
          <a:bodyPr wrap="square" rtlCol="0">
            <a:spAutoFit/>
          </a:bodyPr>
          <a:lstStyle/>
          <a:p>
            <a:r>
              <a:rPr lang="en-US" sz="4400" dirty="0">
                <a:solidFill>
                  <a:srgbClr val="FFFF00"/>
                </a:solidFill>
                <a:latin typeface="Lakki Reddy"/>
              </a:rPr>
              <a:t> </a:t>
            </a:r>
            <a:r>
              <a:rPr lang="en-US" sz="4400" dirty="0">
                <a:solidFill>
                  <a:srgbClr val="FF0000"/>
                </a:solidFill>
                <a:highlight>
                  <a:srgbClr val="FFFF00"/>
                </a:highlight>
                <a:latin typeface="Lakki Reddy"/>
              </a:rPr>
              <a:t>LINGUISTIC COMPREHENSION</a:t>
            </a:r>
          </a:p>
          <a:p>
            <a:endParaRPr lang="en-US" sz="1600" dirty="0">
              <a:solidFill>
                <a:srgbClr val="FFFF00"/>
              </a:solidFill>
              <a:latin typeface="Lakki Reddy"/>
            </a:endParaRPr>
          </a:p>
          <a:p>
            <a:endParaRPr lang="en-US" sz="4400" dirty="0">
              <a:solidFill>
                <a:srgbClr val="FFFF00"/>
              </a:solidFill>
              <a:latin typeface="Lakki Reddy"/>
            </a:endParaRPr>
          </a:p>
          <a:p>
            <a:r>
              <a:rPr lang="en-US" sz="4000" dirty="0">
                <a:solidFill>
                  <a:srgbClr val="FFFF00"/>
                </a:solidFill>
                <a:latin typeface="Lakki Reddy"/>
              </a:rPr>
              <a:t>ATTENTION </a:t>
            </a:r>
            <a:r>
              <a:rPr lang="en-US" sz="2800" dirty="0">
                <a:solidFill>
                  <a:srgbClr val="FFFF00"/>
                </a:solidFill>
                <a:latin typeface="Lakki Reddy"/>
              </a:rPr>
              <a:t>Comprehension Monitoring</a:t>
            </a:r>
            <a:endParaRPr lang="en-US" sz="4000" dirty="0">
              <a:solidFill>
                <a:srgbClr val="FFFF00"/>
              </a:solidFill>
              <a:latin typeface="Lakki Reddy"/>
            </a:endParaRPr>
          </a:p>
          <a:p>
            <a:r>
              <a:rPr lang="en-US" sz="3200" dirty="0">
                <a:solidFill>
                  <a:srgbClr val="FFFF00"/>
                </a:solidFill>
                <a:latin typeface="Lakki Reddy"/>
              </a:rPr>
              <a:t>Self Monitoring Strategies for Comprehension</a:t>
            </a:r>
          </a:p>
          <a:p>
            <a:endParaRPr lang="en-US" sz="3200" dirty="0">
              <a:solidFill>
                <a:srgbClr val="FFFF00"/>
              </a:solidFill>
              <a:latin typeface="Lakki Reddy"/>
            </a:endParaRPr>
          </a:p>
          <a:p>
            <a:r>
              <a:rPr lang="en-US" sz="3200" dirty="0">
                <a:solidFill>
                  <a:srgbClr val="FFFF00"/>
                </a:solidFill>
                <a:highlight>
                  <a:srgbClr val="FF0000"/>
                </a:highlight>
                <a:latin typeface="Lakki Reddy"/>
              </a:rPr>
              <a:t>Self questioning </a:t>
            </a:r>
            <a:r>
              <a:rPr lang="en-US" sz="3200" dirty="0">
                <a:solidFill>
                  <a:srgbClr val="FFFF00"/>
                </a:solidFill>
                <a:latin typeface="Lakki Reddy"/>
              </a:rPr>
              <a:t>– one of the best ways to improve comprehension is through self-questioning</a:t>
            </a:r>
          </a:p>
          <a:p>
            <a:endParaRPr lang="en-US" sz="2000" dirty="0">
              <a:solidFill>
                <a:srgbClr val="FFFF00"/>
              </a:solidFill>
              <a:latin typeface="Lakki Reddy"/>
            </a:endParaRPr>
          </a:p>
        </p:txBody>
      </p:sp>
    </p:spTree>
    <p:extLst>
      <p:ext uri="{BB962C8B-B14F-4D97-AF65-F5344CB8AC3E}">
        <p14:creationId xmlns:p14="http://schemas.microsoft.com/office/powerpoint/2010/main" val="249281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92FDA6-1E82-712F-148C-9B3DBAEA783A}"/>
              </a:ext>
            </a:extLst>
          </p:cNvPr>
          <p:cNvSpPr txBox="1"/>
          <p:nvPr/>
        </p:nvSpPr>
        <p:spPr>
          <a:xfrm>
            <a:off x="901809" y="667834"/>
            <a:ext cx="9020691" cy="4585871"/>
          </a:xfrm>
          <a:prstGeom prst="rect">
            <a:avLst/>
          </a:prstGeom>
          <a:noFill/>
        </p:spPr>
        <p:txBody>
          <a:bodyPr wrap="square" rtlCol="0">
            <a:spAutoFit/>
          </a:bodyPr>
          <a:lstStyle/>
          <a:p>
            <a:r>
              <a:rPr lang="en-US" sz="4400" dirty="0">
                <a:solidFill>
                  <a:srgbClr val="FFFF00"/>
                </a:solidFill>
                <a:latin typeface="Lakki Reddy"/>
              </a:rPr>
              <a:t> </a:t>
            </a:r>
            <a:r>
              <a:rPr lang="en-US" sz="4400" dirty="0">
                <a:solidFill>
                  <a:srgbClr val="FF0000"/>
                </a:solidFill>
                <a:highlight>
                  <a:srgbClr val="FFFF00"/>
                </a:highlight>
                <a:latin typeface="Lakki Reddy"/>
              </a:rPr>
              <a:t>LINGUISTIC COMPREHENSION</a:t>
            </a:r>
          </a:p>
          <a:p>
            <a:endParaRPr lang="en-US" sz="1600" dirty="0">
              <a:solidFill>
                <a:srgbClr val="FFFF00"/>
              </a:solidFill>
              <a:latin typeface="Lakki Reddy"/>
            </a:endParaRPr>
          </a:p>
          <a:p>
            <a:endParaRPr lang="en-US" sz="4400" dirty="0">
              <a:solidFill>
                <a:srgbClr val="FFFF00"/>
              </a:solidFill>
              <a:latin typeface="Lakki Reddy"/>
            </a:endParaRPr>
          </a:p>
          <a:p>
            <a:r>
              <a:rPr lang="en-US" sz="4000" dirty="0">
                <a:solidFill>
                  <a:srgbClr val="FFFF00"/>
                </a:solidFill>
                <a:latin typeface="Lakki Reddy"/>
              </a:rPr>
              <a:t>ATTENTION </a:t>
            </a:r>
            <a:r>
              <a:rPr lang="en-US" sz="2800" dirty="0">
                <a:solidFill>
                  <a:srgbClr val="FFFF00"/>
                </a:solidFill>
                <a:latin typeface="Lakki Reddy"/>
              </a:rPr>
              <a:t>Comprehension Monitoring</a:t>
            </a:r>
            <a:endParaRPr lang="en-US" sz="4000" dirty="0">
              <a:solidFill>
                <a:srgbClr val="FFFF00"/>
              </a:solidFill>
              <a:latin typeface="Lakki Reddy"/>
            </a:endParaRPr>
          </a:p>
          <a:p>
            <a:r>
              <a:rPr lang="en-US" sz="3200" dirty="0">
                <a:solidFill>
                  <a:srgbClr val="FFFF00"/>
                </a:solidFill>
                <a:latin typeface="Lakki Reddy"/>
              </a:rPr>
              <a:t>Self Monitoring Strategies for Comprehension</a:t>
            </a:r>
          </a:p>
          <a:p>
            <a:endParaRPr lang="en-US" sz="3200" dirty="0">
              <a:solidFill>
                <a:srgbClr val="FFFF00"/>
              </a:solidFill>
              <a:latin typeface="Lakki Reddy"/>
            </a:endParaRPr>
          </a:p>
          <a:p>
            <a:r>
              <a:rPr lang="en-US" sz="3200" dirty="0">
                <a:solidFill>
                  <a:srgbClr val="FFFF00"/>
                </a:solidFill>
                <a:highlight>
                  <a:srgbClr val="FF0000"/>
                </a:highlight>
                <a:latin typeface="Lakki Reddy"/>
              </a:rPr>
              <a:t>Reread the passage </a:t>
            </a:r>
            <a:r>
              <a:rPr lang="en-US" sz="3200" dirty="0">
                <a:solidFill>
                  <a:srgbClr val="FFFF00"/>
                </a:solidFill>
                <a:latin typeface="Lakki Reddy"/>
              </a:rPr>
              <a:t>– this helps clarify thoughts and </a:t>
            </a:r>
          </a:p>
          <a:p>
            <a:r>
              <a:rPr lang="en-US" sz="3200" dirty="0">
                <a:solidFill>
                  <a:srgbClr val="FFFF00"/>
                </a:solidFill>
                <a:latin typeface="Lakki Reddy"/>
              </a:rPr>
              <a:t>fill in information gaps</a:t>
            </a:r>
          </a:p>
          <a:p>
            <a:endParaRPr lang="en-US" sz="2000" dirty="0">
              <a:solidFill>
                <a:srgbClr val="FFFF00"/>
              </a:solidFill>
              <a:latin typeface="Lakki Reddy"/>
            </a:endParaRPr>
          </a:p>
        </p:txBody>
      </p:sp>
    </p:spTree>
    <p:extLst>
      <p:ext uri="{BB962C8B-B14F-4D97-AF65-F5344CB8AC3E}">
        <p14:creationId xmlns:p14="http://schemas.microsoft.com/office/powerpoint/2010/main" val="3184407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92FDA6-1E82-712F-148C-9B3DBAEA783A}"/>
              </a:ext>
            </a:extLst>
          </p:cNvPr>
          <p:cNvSpPr txBox="1"/>
          <p:nvPr/>
        </p:nvSpPr>
        <p:spPr>
          <a:xfrm>
            <a:off x="901809" y="667834"/>
            <a:ext cx="9020691" cy="3847207"/>
          </a:xfrm>
          <a:prstGeom prst="rect">
            <a:avLst/>
          </a:prstGeom>
          <a:noFill/>
        </p:spPr>
        <p:txBody>
          <a:bodyPr wrap="square" rtlCol="0">
            <a:spAutoFit/>
          </a:bodyPr>
          <a:lstStyle/>
          <a:p>
            <a:r>
              <a:rPr lang="en-US" sz="4400" dirty="0">
                <a:solidFill>
                  <a:srgbClr val="FFFF00"/>
                </a:solidFill>
                <a:latin typeface="Lakki Reddy"/>
              </a:rPr>
              <a:t> </a:t>
            </a:r>
            <a:r>
              <a:rPr lang="en-US" sz="4400" dirty="0">
                <a:solidFill>
                  <a:srgbClr val="FF0000"/>
                </a:solidFill>
                <a:highlight>
                  <a:srgbClr val="FFFF00"/>
                </a:highlight>
                <a:latin typeface="Lakki Reddy"/>
              </a:rPr>
              <a:t>LINGUISTIC COMPREHENSION</a:t>
            </a:r>
          </a:p>
          <a:p>
            <a:endParaRPr lang="en-US" sz="1600" dirty="0">
              <a:solidFill>
                <a:srgbClr val="FFFF00"/>
              </a:solidFill>
              <a:latin typeface="Lakki Reddy"/>
            </a:endParaRPr>
          </a:p>
          <a:p>
            <a:endParaRPr lang="en-US" sz="4400" dirty="0">
              <a:solidFill>
                <a:srgbClr val="FFFF00"/>
              </a:solidFill>
              <a:latin typeface="Lakki Reddy"/>
            </a:endParaRPr>
          </a:p>
          <a:p>
            <a:r>
              <a:rPr lang="en-US" sz="4000" dirty="0">
                <a:solidFill>
                  <a:srgbClr val="FFFF00"/>
                </a:solidFill>
                <a:latin typeface="Lakki Reddy"/>
              </a:rPr>
              <a:t>ATTENTION </a:t>
            </a:r>
            <a:r>
              <a:rPr lang="en-US" sz="2800" dirty="0">
                <a:solidFill>
                  <a:srgbClr val="FFFF00"/>
                </a:solidFill>
                <a:latin typeface="Lakki Reddy"/>
              </a:rPr>
              <a:t>Comprehension Monitoring</a:t>
            </a:r>
            <a:endParaRPr lang="en-US" sz="4000" dirty="0">
              <a:solidFill>
                <a:srgbClr val="FFFF00"/>
              </a:solidFill>
              <a:latin typeface="Lakki Reddy"/>
            </a:endParaRPr>
          </a:p>
          <a:p>
            <a:r>
              <a:rPr lang="en-US" sz="3200" dirty="0">
                <a:solidFill>
                  <a:srgbClr val="FFFF00"/>
                </a:solidFill>
                <a:latin typeface="Lakki Reddy"/>
              </a:rPr>
              <a:t>Self Monitoring Strategies for Comprehension</a:t>
            </a:r>
          </a:p>
          <a:p>
            <a:endParaRPr lang="en-US" sz="3200" dirty="0">
              <a:solidFill>
                <a:srgbClr val="FFFF00"/>
              </a:solidFill>
              <a:latin typeface="Lakki Reddy"/>
            </a:endParaRPr>
          </a:p>
          <a:p>
            <a:r>
              <a:rPr lang="en-US" sz="3600" dirty="0">
                <a:solidFill>
                  <a:srgbClr val="FFFF00"/>
                </a:solidFill>
                <a:highlight>
                  <a:srgbClr val="FF0000"/>
                </a:highlight>
                <a:latin typeface="Lakki Reddy"/>
              </a:rPr>
              <a:t>Retell and rephrase the story</a:t>
            </a:r>
          </a:p>
        </p:txBody>
      </p:sp>
    </p:spTree>
    <p:extLst>
      <p:ext uri="{BB962C8B-B14F-4D97-AF65-F5344CB8AC3E}">
        <p14:creationId xmlns:p14="http://schemas.microsoft.com/office/powerpoint/2010/main" val="112334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92FDA6-1E82-712F-148C-9B3DBAEA783A}"/>
              </a:ext>
            </a:extLst>
          </p:cNvPr>
          <p:cNvSpPr txBox="1"/>
          <p:nvPr/>
        </p:nvSpPr>
        <p:spPr>
          <a:xfrm>
            <a:off x="1462668" y="1925856"/>
            <a:ext cx="8932128" cy="1877437"/>
          </a:xfrm>
          <a:prstGeom prst="rect">
            <a:avLst/>
          </a:prstGeom>
          <a:noFill/>
        </p:spPr>
        <p:txBody>
          <a:bodyPr wrap="square" rtlCol="0">
            <a:spAutoFit/>
          </a:bodyPr>
          <a:lstStyle/>
          <a:p>
            <a:endParaRPr lang="en-US" sz="4400" dirty="0">
              <a:solidFill>
                <a:srgbClr val="FFFF00"/>
              </a:solidFill>
              <a:latin typeface="Lakki Reddy"/>
            </a:endParaRPr>
          </a:p>
          <a:p>
            <a:r>
              <a:rPr lang="en-US" sz="7200" dirty="0">
                <a:solidFill>
                  <a:srgbClr val="FFFF00"/>
                </a:solidFill>
                <a:latin typeface="Lakki Reddy"/>
              </a:rPr>
              <a:t>The Science of Reading</a:t>
            </a:r>
          </a:p>
        </p:txBody>
      </p:sp>
    </p:spTree>
    <p:extLst>
      <p:ext uri="{BB962C8B-B14F-4D97-AF65-F5344CB8AC3E}">
        <p14:creationId xmlns:p14="http://schemas.microsoft.com/office/powerpoint/2010/main" val="137121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2" name="Picture 2" descr="The Science of Reading: The Basics">
            <a:extLst>
              <a:ext uri="{FF2B5EF4-FFF2-40B4-BE49-F238E27FC236}">
                <a16:creationId xmlns:a16="http://schemas.microsoft.com/office/drawing/2014/main" id="{2869A7EC-1E25-190E-FC60-EB577712DF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2114" y="366963"/>
            <a:ext cx="5738813" cy="61240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6EBC728-5FEF-FCB1-802A-A8CA54C676FD}"/>
              </a:ext>
            </a:extLst>
          </p:cNvPr>
          <p:cNvSpPr txBox="1"/>
          <p:nvPr/>
        </p:nvSpPr>
        <p:spPr>
          <a:xfrm>
            <a:off x="509336" y="625643"/>
            <a:ext cx="4339390" cy="4524315"/>
          </a:xfrm>
          <a:prstGeom prst="rect">
            <a:avLst/>
          </a:prstGeom>
          <a:noFill/>
        </p:spPr>
        <p:txBody>
          <a:bodyPr wrap="square" rtlCol="0">
            <a:spAutoFit/>
          </a:bodyPr>
          <a:lstStyle/>
          <a:p>
            <a:r>
              <a:rPr lang="en-US" dirty="0">
                <a:solidFill>
                  <a:schemeClr val="bg1"/>
                </a:solidFill>
              </a:rPr>
              <a:t>The Science of Reading</a:t>
            </a:r>
          </a:p>
          <a:p>
            <a:r>
              <a:rPr lang="en-US" dirty="0">
                <a:solidFill>
                  <a:schemeClr val="bg1"/>
                </a:solidFill>
              </a:rPr>
              <a:t>National Center on Improving </a:t>
            </a:r>
          </a:p>
          <a:p>
            <a:r>
              <a:rPr lang="en-US" dirty="0">
                <a:solidFill>
                  <a:schemeClr val="bg1"/>
                </a:solidFill>
              </a:rPr>
              <a:t>Literacy</a:t>
            </a:r>
          </a:p>
          <a:p>
            <a:r>
              <a:rPr lang="en-US" dirty="0">
                <a:solidFill>
                  <a:schemeClr val="bg1"/>
                </a:solidFill>
              </a:rPr>
              <a:t>*This is a very popular graphic you may have seen recently.</a:t>
            </a:r>
          </a:p>
          <a:p>
            <a:endParaRPr lang="en-US" dirty="0">
              <a:solidFill>
                <a:schemeClr val="bg1"/>
              </a:solidFill>
            </a:endParaRPr>
          </a:p>
          <a:p>
            <a:endParaRPr lang="en-US" dirty="0"/>
          </a:p>
          <a:p>
            <a:r>
              <a:rPr lang="en-US" sz="1800" b="0" i="0" dirty="0">
                <a:solidFill>
                  <a:srgbClr val="555658"/>
                </a:solidFill>
                <a:effectLst/>
                <a:highlight>
                  <a:srgbClr val="FFFFFF"/>
                </a:highlight>
                <a:latin typeface="Lato" panose="020F0502020204030204" pitchFamily="34" charset="0"/>
              </a:rPr>
              <a:t>National Center on Improving </a:t>
            </a:r>
            <a:r>
              <a:rPr lang="en-US" sz="1800" b="0" i="0" u="none" strike="noStrike" dirty="0">
                <a:solidFill>
                  <a:srgbClr val="0E5DA6"/>
                </a:solidFill>
                <a:effectLst/>
                <a:highlight>
                  <a:srgbClr val="FFFFFF"/>
                </a:highlight>
                <a:latin typeface="Lato" panose="020F0502020204030204" pitchFamily="34" charset="0"/>
                <a:hlinkClick r:id="rId3"/>
              </a:rPr>
              <a:t>Literacy</a:t>
            </a:r>
            <a:r>
              <a:rPr lang="en-US" sz="1800" b="0" i="0" dirty="0">
                <a:solidFill>
                  <a:srgbClr val="555658"/>
                </a:solidFill>
                <a:effectLst/>
                <a:highlight>
                  <a:srgbClr val="FFFFFF"/>
                </a:highlight>
                <a:latin typeface="Lato" panose="020F0502020204030204" pitchFamily="34" charset="0"/>
              </a:rPr>
              <a:t> (2022). The Science of Reading: The Basics. Washington, DC: U.S. Department of Education, Office of Elementary and Secondary Education, Office of Special Education Programs, National Center on Improving Literacy. Retrieved from </a:t>
            </a:r>
            <a:r>
              <a:rPr lang="en-US" sz="1800" b="0" i="0" u="none" strike="noStrike" dirty="0">
                <a:solidFill>
                  <a:srgbClr val="0E5DA6"/>
                </a:solidFill>
                <a:effectLst/>
                <a:highlight>
                  <a:srgbClr val="FFFFFF"/>
                </a:highlight>
                <a:latin typeface="Lato" panose="020F0502020204030204" pitchFamily="34" charset="0"/>
                <a:hlinkClick r:id="rId4"/>
              </a:rPr>
              <a:t>http://improvingliteracy.org</a:t>
            </a:r>
            <a:r>
              <a:rPr lang="en-US" sz="1800" b="0" i="0" dirty="0">
                <a:solidFill>
                  <a:srgbClr val="555658"/>
                </a:solidFill>
                <a:effectLst/>
                <a:highlight>
                  <a:srgbClr val="FFFFFF"/>
                </a:highlight>
                <a:latin typeface="Lato" panose="020F0502020204030204" pitchFamily="34" charset="0"/>
              </a:rPr>
              <a:t>.</a:t>
            </a:r>
            <a:endParaRPr lang="en-US" dirty="0"/>
          </a:p>
        </p:txBody>
      </p:sp>
    </p:spTree>
    <p:extLst>
      <p:ext uri="{BB962C8B-B14F-4D97-AF65-F5344CB8AC3E}">
        <p14:creationId xmlns:p14="http://schemas.microsoft.com/office/powerpoint/2010/main" val="120633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6EBC728-5FEF-FCB1-802A-A8CA54C676FD}"/>
              </a:ext>
            </a:extLst>
          </p:cNvPr>
          <p:cNvSpPr txBox="1"/>
          <p:nvPr/>
        </p:nvSpPr>
        <p:spPr>
          <a:xfrm>
            <a:off x="509335" y="625643"/>
            <a:ext cx="11065043" cy="2769989"/>
          </a:xfrm>
          <a:prstGeom prst="rect">
            <a:avLst/>
          </a:prstGeom>
          <a:noFill/>
        </p:spPr>
        <p:txBody>
          <a:bodyPr wrap="square" rtlCol="0">
            <a:spAutoFit/>
          </a:bodyPr>
          <a:lstStyle/>
          <a:p>
            <a:r>
              <a:rPr lang="en-US" sz="3200" dirty="0">
                <a:solidFill>
                  <a:schemeClr val="bg1"/>
                </a:solidFill>
              </a:rPr>
              <a:t>The Science of Reading National Center on Improving Literacy</a:t>
            </a:r>
          </a:p>
          <a:p>
            <a:r>
              <a:rPr lang="en-US" sz="3200" dirty="0">
                <a:solidFill>
                  <a:schemeClr val="bg1"/>
                </a:solidFill>
              </a:rPr>
              <a:t>*this is a very popular graphic you may have seen in the last year or two.</a:t>
            </a:r>
          </a:p>
          <a:p>
            <a:endParaRPr lang="en-US" dirty="0"/>
          </a:p>
          <a:p>
            <a:r>
              <a:rPr lang="en-US" sz="1200" b="0" i="0" dirty="0">
                <a:solidFill>
                  <a:srgbClr val="555658"/>
                </a:solidFill>
                <a:effectLst/>
                <a:highlight>
                  <a:srgbClr val="FFFFFF"/>
                </a:highlight>
                <a:latin typeface="Lato" panose="020F0502020204030204" pitchFamily="34" charset="0"/>
              </a:rPr>
              <a:t>National Center on Improving </a:t>
            </a:r>
            <a:r>
              <a:rPr lang="en-US" sz="1200" b="0" i="0" u="none" strike="noStrike" dirty="0">
                <a:solidFill>
                  <a:srgbClr val="0E5DA6"/>
                </a:solidFill>
                <a:effectLst/>
                <a:highlight>
                  <a:srgbClr val="FFFFFF"/>
                </a:highlight>
                <a:latin typeface="Lato" panose="020F0502020204030204" pitchFamily="34" charset="0"/>
                <a:hlinkClick r:id="rId2"/>
              </a:rPr>
              <a:t>Literacy</a:t>
            </a:r>
            <a:r>
              <a:rPr lang="en-US" sz="1200" b="0" i="0" dirty="0">
                <a:solidFill>
                  <a:srgbClr val="555658"/>
                </a:solidFill>
                <a:effectLst/>
                <a:highlight>
                  <a:srgbClr val="FFFFFF"/>
                </a:highlight>
                <a:latin typeface="Lato" panose="020F0502020204030204" pitchFamily="34" charset="0"/>
              </a:rPr>
              <a:t> (2022). The Science of Reading: The Basics. Washington, DC: U.S. Department of Education, Office of Elementary and Secondary Education, Office of Special Education Programs, National Center on Improving Literacy. Retrieved from </a:t>
            </a:r>
            <a:r>
              <a:rPr lang="en-US" sz="1200" b="0" i="0" u="none" strike="noStrike" dirty="0">
                <a:solidFill>
                  <a:srgbClr val="0E5DA6"/>
                </a:solidFill>
                <a:effectLst/>
                <a:highlight>
                  <a:srgbClr val="FFFFFF"/>
                </a:highlight>
                <a:latin typeface="Lato" panose="020F0502020204030204" pitchFamily="34" charset="0"/>
                <a:hlinkClick r:id="rId3"/>
              </a:rPr>
              <a:t>http://improvingliteracy.org</a:t>
            </a:r>
            <a:r>
              <a:rPr lang="en-US" sz="1200" b="0" i="0" dirty="0">
                <a:solidFill>
                  <a:srgbClr val="555658"/>
                </a:solidFill>
                <a:effectLst/>
                <a:highlight>
                  <a:srgbClr val="FFFFFF"/>
                </a:highlight>
                <a:latin typeface="Lato" panose="020F0502020204030204" pitchFamily="34" charset="0"/>
              </a:rPr>
              <a:t>.</a:t>
            </a:r>
          </a:p>
          <a:p>
            <a:endParaRPr lang="en-US" sz="1200" dirty="0">
              <a:solidFill>
                <a:srgbClr val="555658"/>
              </a:solidFill>
              <a:highlight>
                <a:srgbClr val="FFFFFF"/>
              </a:highlight>
              <a:latin typeface="Lato" panose="020F0502020204030204" pitchFamily="34" charset="0"/>
            </a:endParaRPr>
          </a:p>
          <a:p>
            <a:endParaRPr lang="en-US" sz="1200" dirty="0">
              <a:solidFill>
                <a:srgbClr val="555658"/>
              </a:solidFill>
              <a:highlight>
                <a:srgbClr val="FFFFFF"/>
              </a:highlight>
              <a:latin typeface="Lato" panose="020F0502020204030204" pitchFamily="34" charset="0"/>
            </a:endParaRPr>
          </a:p>
          <a:p>
            <a:endParaRPr lang="en-US" sz="1200" dirty="0"/>
          </a:p>
        </p:txBody>
      </p:sp>
      <p:sp>
        <p:nvSpPr>
          <p:cNvPr id="3" name="TextBox 2">
            <a:extLst>
              <a:ext uri="{FF2B5EF4-FFF2-40B4-BE49-F238E27FC236}">
                <a16:creationId xmlns:a16="http://schemas.microsoft.com/office/drawing/2014/main" id="{6D777268-FE38-9FE1-120D-093C50D8B681}"/>
              </a:ext>
            </a:extLst>
          </p:cNvPr>
          <p:cNvSpPr txBox="1"/>
          <p:nvPr/>
        </p:nvSpPr>
        <p:spPr>
          <a:xfrm>
            <a:off x="1467852" y="3645568"/>
            <a:ext cx="9673390" cy="2800767"/>
          </a:xfrm>
          <a:prstGeom prst="rect">
            <a:avLst/>
          </a:prstGeom>
          <a:noFill/>
        </p:spPr>
        <p:txBody>
          <a:bodyPr wrap="square" rtlCol="0">
            <a:spAutoFit/>
          </a:bodyPr>
          <a:lstStyle/>
          <a:p>
            <a:pPr marL="571500" indent="-571500">
              <a:buFont typeface="Arial" panose="020B0604020202020204" pitchFamily="34" charset="0"/>
              <a:buChar char="•"/>
            </a:pPr>
            <a:r>
              <a:rPr lang="en-US" sz="4400" dirty="0">
                <a:solidFill>
                  <a:schemeClr val="bg1"/>
                </a:solidFill>
                <a:latin typeface="Lakki Reddy"/>
              </a:rPr>
              <a:t>a collection of research</a:t>
            </a:r>
          </a:p>
          <a:p>
            <a:pPr marL="571500" indent="-571500">
              <a:buFont typeface="Arial" panose="020B0604020202020204" pitchFamily="34" charset="0"/>
              <a:buChar char="•"/>
            </a:pPr>
            <a:r>
              <a:rPr lang="en-US" sz="4400" dirty="0">
                <a:solidFill>
                  <a:schemeClr val="bg1"/>
                </a:solidFill>
                <a:latin typeface="Lakki Reddy"/>
              </a:rPr>
              <a:t>teaching based on the five big ideas</a:t>
            </a:r>
          </a:p>
          <a:p>
            <a:pPr marL="571500" indent="-571500">
              <a:buFont typeface="Arial" panose="020B0604020202020204" pitchFamily="34" charset="0"/>
              <a:buChar char="•"/>
            </a:pPr>
            <a:r>
              <a:rPr lang="en-US" sz="4400" dirty="0">
                <a:solidFill>
                  <a:schemeClr val="bg1"/>
                </a:solidFill>
                <a:latin typeface="Lakki Reddy"/>
              </a:rPr>
              <a:t>ever-evolving </a:t>
            </a:r>
          </a:p>
          <a:p>
            <a:pPr marL="571500" indent="-571500">
              <a:buFont typeface="Arial" panose="020B0604020202020204" pitchFamily="34" charset="0"/>
              <a:buChar char="•"/>
            </a:pPr>
            <a:endParaRPr lang="en-US" sz="4400" dirty="0">
              <a:solidFill>
                <a:schemeClr val="bg1"/>
              </a:solidFill>
              <a:latin typeface="Lakki Reddy"/>
            </a:endParaRPr>
          </a:p>
        </p:txBody>
      </p:sp>
    </p:spTree>
    <p:extLst>
      <p:ext uri="{BB962C8B-B14F-4D97-AF65-F5344CB8AC3E}">
        <p14:creationId xmlns:p14="http://schemas.microsoft.com/office/powerpoint/2010/main" val="20936750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6EBC728-5FEF-FCB1-802A-A8CA54C676FD}"/>
              </a:ext>
            </a:extLst>
          </p:cNvPr>
          <p:cNvSpPr txBox="1"/>
          <p:nvPr/>
        </p:nvSpPr>
        <p:spPr>
          <a:xfrm>
            <a:off x="853219" y="3321075"/>
            <a:ext cx="6264151" cy="1815882"/>
          </a:xfrm>
          <a:prstGeom prst="rect">
            <a:avLst/>
          </a:prstGeom>
          <a:noFill/>
        </p:spPr>
        <p:txBody>
          <a:bodyPr wrap="square" rtlCol="0">
            <a:spAutoFit/>
          </a:bodyPr>
          <a:lstStyle/>
          <a:p>
            <a:endParaRPr lang="en-US" sz="2800" dirty="0"/>
          </a:p>
          <a:p>
            <a:r>
              <a:rPr lang="en-US" sz="2800" dirty="0">
                <a:hlinkClick r:id="rId2"/>
              </a:rPr>
              <a:t>https://youtu.be/cnkJ6VvDr2M</a:t>
            </a:r>
            <a:endParaRPr lang="en-US" sz="2800" dirty="0"/>
          </a:p>
          <a:p>
            <a:endParaRPr lang="en-US" sz="2800" dirty="0"/>
          </a:p>
          <a:p>
            <a:endParaRPr lang="en-US" sz="2800" dirty="0"/>
          </a:p>
        </p:txBody>
      </p:sp>
      <p:sp>
        <p:nvSpPr>
          <p:cNvPr id="2" name="TextBox 1">
            <a:extLst>
              <a:ext uri="{FF2B5EF4-FFF2-40B4-BE49-F238E27FC236}">
                <a16:creationId xmlns:a16="http://schemas.microsoft.com/office/drawing/2014/main" id="{081F36D6-6808-6B35-78BD-51D66A0B060C}"/>
              </a:ext>
            </a:extLst>
          </p:cNvPr>
          <p:cNvSpPr txBox="1"/>
          <p:nvPr/>
        </p:nvSpPr>
        <p:spPr>
          <a:xfrm>
            <a:off x="725903" y="505327"/>
            <a:ext cx="10612878" cy="2123658"/>
          </a:xfrm>
          <a:prstGeom prst="rect">
            <a:avLst/>
          </a:prstGeom>
          <a:noFill/>
        </p:spPr>
        <p:txBody>
          <a:bodyPr wrap="square" rtlCol="0">
            <a:spAutoFit/>
          </a:bodyPr>
          <a:lstStyle/>
          <a:p>
            <a:r>
              <a:rPr lang="en-US" sz="4400" dirty="0">
                <a:solidFill>
                  <a:schemeClr val="bg1"/>
                </a:solidFill>
                <a:latin typeface="Lakki Reddy"/>
              </a:rPr>
              <a:t>Let’s listen to what the experts say about the science of reading. (video may be blocked – go ahead to next slide if so…)</a:t>
            </a:r>
          </a:p>
        </p:txBody>
      </p:sp>
      <p:pic>
        <p:nvPicPr>
          <p:cNvPr id="6" name="Picture 5" descr="A young child with his hand on his ear&#10;&#10;Description automatically generated">
            <a:extLst>
              <a:ext uri="{FF2B5EF4-FFF2-40B4-BE49-F238E27FC236}">
                <a16:creationId xmlns:a16="http://schemas.microsoft.com/office/drawing/2014/main" id="{D721FBAB-A1E1-F1A7-0FAF-BB97E5D038C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117370" y="3110010"/>
            <a:ext cx="4084029" cy="2712476"/>
          </a:xfrm>
          <a:prstGeom prst="rect">
            <a:avLst/>
          </a:prstGeom>
        </p:spPr>
      </p:pic>
      <p:sp>
        <p:nvSpPr>
          <p:cNvPr id="3" name="Arrow: Down 2">
            <a:extLst>
              <a:ext uri="{FF2B5EF4-FFF2-40B4-BE49-F238E27FC236}">
                <a16:creationId xmlns:a16="http://schemas.microsoft.com/office/drawing/2014/main" id="{EDCA27A0-3F00-5DA2-80FC-1AE9DFF4F968}"/>
              </a:ext>
            </a:extLst>
          </p:cNvPr>
          <p:cNvSpPr/>
          <p:nvPr/>
        </p:nvSpPr>
        <p:spPr>
          <a:xfrm rot="1887808">
            <a:off x="5077326" y="2831870"/>
            <a:ext cx="484632" cy="978408"/>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4112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6"/>
                                        </p:tgtEl>
                                        <p:attrNameLst>
                                          <p:attrName>ppt_w</p:attrName>
                                        </p:attrNameLst>
                                      </p:cBhvr>
                                      <p:tavLst>
                                        <p:tav tm="0">
                                          <p:val>
                                            <p:strVal val="ppt_w"/>
                                          </p:val>
                                        </p:tav>
                                        <p:tav tm="100000">
                                          <p:val>
                                            <p:fltVal val="0"/>
                                          </p:val>
                                        </p:tav>
                                      </p:tavLst>
                                    </p:anim>
                                    <p:anim calcmode="lin" valueType="num">
                                      <p:cBhvr>
                                        <p:cTn id="7" dur="1000"/>
                                        <p:tgtEl>
                                          <p:spTgt spid="6"/>
                                        </p:tgtEl>
                                        <p:attrNameLst>
                                          <p:attrName>ppt_h</p:attrName>
                                        </p:attrNameLst>
                                      </p:cBhvr>
                                      <p:tavLst>
                                        <p:tav tm="0">
                                          <p:val>
                                            <p:strVal val="ppt_h"/>
                                          </p:val>
                                        </p:tav>
                                        <p:tav tm="100000">
                                          <p:val>
                                            <p:fltVal val="0"/>
                                          </p:val>
                                        </p:tav>
                                      </p:tavLst>
                                    </p:anim>
                                    <p:anim calcmode="lin" valueType="num">
                                      <p:cBhvr>
                                        <p:cTn id="8" dur="1000"/>
                                        <p:tgtEl>
                                          <p:spTgt spid="6"/>
                                        </p:tgtEl>
                                        <p:attrNameLst>
                                          <p:attrName>style.rotation</p:attrName>
                                        </p:attrNameLst>
                                      </p:cBhvr>
                                      <p:tavLst>
                                        <p:tav tm="0">
                                          <p:val>
                                            <p:fltVal val="0"/>
                                          </p:val>
                                        </p:tav>
                                        <p:tav tm="100000">
                                          <p:val>
                                            <p:fltVal val="90"/>
                                          </p:val>
                                        </p:tav>
                                      </p:tavLst>
                                    </p:anim>
                                    <p:animEffect transition="out" filter="fade">
                                      <p:cBhvr>
                                        <p:cTn id="9" dur="1000"/>
                                        <p:tgtEl>
                                          <p:spTgt spid="6"/>
                                        </p:tgtEl>
                                      </p:cBhvr>
                                    </p:animEffect>
                                    <p:set>
                                      <p:cBhvr>
                                        <p:cTn id="10"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92FDA6-1E82-712F-148C-9B3DBAEA783A}"/>
              </a:ext>
            </a:extLst>
          </p:cNvPr>
          <p:cNvSpPr txBox="1"/>
          <p:nvPr/>
        </p:nvSpPr>
        <p:spPr>
          <a:xfrm>
            <a:off x="754159" y="344994"/>
            <a:ext cx="10471304" cy="2308324"/>
          </a:xfrm>
          <a:prstGeom prst="rect">
            <a:avLst/>
          </a:prstGeom>
          <a:noFill/>
        </p:spPr>
        <p:txBody>
          <a:bodyPr wrap="square" rtlCol="0">
            <a:spAutoFit/>
          </a:bodyPr>
          <a:lstStyle/>
          <a:p>
            <a:r>
              <a:rPr lang="en-US" sz="4800" kern="1200" dirty="0">
                <a:solidFill>
                  <a:srgbClr val="FFFF00"/>
                </a:solidFill>
                <a:latin typeface="Lakki Reddy"/>
              </a:rPr>
              <a:t>                 </a:t>
            </a:r>
            <a:r>
              <a:rPr lang="en-US" sz="4800" kern="1200" dirty="0">
                <a:solidFill>
                  <a:srgbClr val="FF0000"/>
                </a:solidFill>
                <a:highlight>
                  <a:srgbClr val="FFFF00"/>
                </a:highlight>
                <a:latin typeface="Lakki Reddy"/>
              </a:rPr>
              <a:t>County Sign In Session 3</a:t>
            </a:r>
          </a:p>
          <a:p>
            <a:r>
              <a:rPr lang="en-US" sz="4800" dirty="0">
                <a:solidFill>
                  <a:srgbClr val="FFFF00"/>
                </a:solidFill>
                <a:latin typeface="Lakki Reddy"/>
              </a:rPr>
              <a:t>Please sign in for county documentation. </a:t>
            </a:r>
          </a:p>
          <a:p>
            <a:r>
              <a:rPr lang="en-US" sz="4800" dirty="0">
                <a:solidFill>
                  <a:srgbClr val="FFFF00"/>
                </a:solidFill>
                <a:latin typeface="Lakki Reddy"/>
              </a:rPr>
              <a:t> </a:t>
            </a:r>
            <a:endParaRPr lang="en-US" sz="4800" kern="1200" dirty="0">
              <a:solidFill>
                <a:srgbClr val="FFFF00"/>
              </a:solidFill>
              <a:latin typeface="Lakki Reddy"/>
            </a:endParaRPr>
          </a:p>
        </p:txBody>
      </p:sp>
      <p:sp>
        <p:nvSpPr>
          <p:cNvPr id="6" name="TextBox 5">
            <a:extLst>
              <a:ext uri="{FF2B5EF4-FFF2-40B4-BE49-F238E27FC236}">
                <a16:creationId xmlns:a16="http://schemas.microsoft.com/office/drawing/2014/main" id="{69C378C2-8366-D8E9-7085-096B959A0022}"/>
              </a:ext>
            </a:extLst>
          </p:cNvPr>
          <p:cNvSpPr txBox="1"/>
          <p:nvPr/>
        </p:nvSpPr>
        <p:spPr>
          <a:xfrm>
            <a:off x="754159" y="2890391"/>
            <a:ext cx="10602072" cy="1077218"/>
          </a:xfrm>
          <a:prstGeom prst="rect">
            <a:avLst/>
          </a:prstGeom>
          <a:noFill/>
        </p:spPr>
        <p:txBody>
          <a:bodyPr wrap="square">
            <a:spAutoFit/>
          </a:bodyPr>
          <a:lstStyle/>
          <a:p>
            <a:endParaRPr lang="en-US" sz="3200" dirty="0">
              <a:solidFill>
                <a:srgbClr val="FFFF00"/>
              </a:solidFill>
              <a:latin typeface="Kristen ITC" panose="03050502040202030202" pitchFamily="66" charset="0"/>
            </a:endParaRPr>
          </a:p>
          <a:p>
            <a:endParaRPr lang="en-US" sz="3200" dirty="0">
              <a:solidFill>
                <a:srgbClr val="FFFF00"/>
              </a:solidFill>
              <a:highlight>
                <a:srgbClr val="000000"/>
              </a:highlight>
              <a:latin typeface="Lakki Reddy"/>
            </a:endParaRPr>
          </a:p>
        </p:txBody>
      </p:sp>
      <p:sp>
        <p:nvSpPr>
          <p:cNvPr id="3" name="Arrow: Down 2">
            <a:extLst>
              <a:ext uri="{FF2B5EF4-FFF2-40B4-BE49-F238E27FC236}">
                <a16:creationId xmlns:a16="http://schemas.microsoft.com/office/drawing/2014/main" id="{99653CB4-E6D1-1797-DC8D-1EBD5C993B19}"/>
              </a:ext>
            </a:extLst>
          </p:cNvPr>
          <p:cNvSpPr/>
          <p:nvPr/>
        </p:nvSpPr>
        <p:spPr>
          <a:xfrm rot="5232706">
            <a:off x="9887316" y="-74199"/>
            <a:ext cx="710034" cy="1514193"/>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qr code and a badge&#10;&#10;Description automatically generated">
            <a:extLst>
              <a:ext uri="{FF2B5EF4-FFF2-40B4-BE49-F238E27FC236}">
                <a16:creationId xmlns:a16="http://schemas.microsoft.com/office/drawing/2014/main" id="{F1FFC114-1CDB-1E52-8A5A-3E334D31A0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8629" y="2225742"/>
            <a:ext cx="7710877" cy="4336953"/>
          </a:xfrm>
          <a:prstGeom prst="rect">
            <a:avLst/>
          </a:prstGeom>
        </p:spPr>
      </p:pic>
    </p:spTree>
    <p:extLst>
      <p:ext uri="{BB962C8B-B14F-4D97-AF65-F5344CB8AC3E}">
        <p14:creationId xmlns:p14="http://schemas.microsoft.com/office/powerpoint/2010/main" val="42901397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777268-FE38-9FE1-120D-093C50D8B681}"/>
              </a:ext>
            </a:extLst>
          </p:cNvPr>
          <p:cNvSpPr txBox="1"/>
          <p:nvPr/>
        </p:nvSpPr>
        <p:spPr>
          <a:xfrm>
            <a:off x="617622" y="433137"/>
            <a:ext cx="9673390" cy="2123658"/>
          </a:xfrm>
          <a:prstGeom prst="rect">
            <a:avLst/>
          </a:prstGeom>
          <a:noFill/>
        </p:spPr>
        <p:txBody>
          <a:bodyPr wrap="square" rtlCol="0">
            <a:spAutoFit/>
          </a:bodyPr>
          <a:lstStyle/>
          <a:p>
            <a:pPr marL="571500" indent="-571500">
              <a:buFont typeface="Arial" panose="020B0604020202020204" pitchFamily="34" charset="0"/>
              <a:buChar char="•"/>
            </a:pPr>
            <a:r>
              <a:rPr lang="en-US" sz="4400" dirty="0">
                <a:solidFill>
                  <a:schemeClr val="bg1"/>
                </a:solidFill>
                <a:latin typeface="Lakki Reddy"/>
              </a:rPr>
              <a:t>Important Takeaways from the Video</a:t>
            </a:r>
          </a:p>
          <a:p>
            <a:pPr marL="571500" indent="-571500">
              <a:buFont typeface="Arial" panose="020B0604020202020204" pitchFamily="34" charset="0"/>
              <a:buChar char="•"/>
            </a:pPr>
            <a:endParaRPr lang="en-US" sz="4400" dirty="0">
              <a:solidFill>
                <a:schemeClr val="bg1"/>
              </a:solidFill>
              <a:latin typeface="Lakki Reddy"/>
            </a:endParaRPr>
          </a:p>
          <a:p>
            <a:pPr marL="571500" indent="-571500">
              <a:buFont typeface="Arial" panose="020B0604020202020204" pitchFamily="34" charset="0"/>
              <a:buChar char="•"/>
            </a:pPr>
            <a:endParaRPr lang="en-US" sz="4400" dirty="0">
              <a:solidFill>
                <a:schemeClr val="bg1"/>
              </a:solidFill>
              <a:latin typeface="Lakki Reddy"/>
            </a:endParaRPr>
          </a:p>
        </p:txBody>
      </p:sp>
      <p:sp>
        <p:nvSpPr>
          <p:cNvPr id="2" name="TextBox 1">
            <a:extLst>
              <a:ext uri="{FF2B5EF4-FFF2-40B4-BE49-F238E27FC236}">
                <a16:creationId xmlns:a16="http://schemas.microsoft.com/office/drawing/2014/main" id="{61FE0821-3D5F-7079-69B9-2F31EAA46289}"/>
              </a:ext>
            </a:extLst>
          </p:cNvPr>
          <p:cNvSpPr txBox="1"/>
          <p:nvPr/>
        </p:nvSpPr>
        <p:spPr>
          <a:xfrm>
            <a:off x="970156" y="1494966"/>
            <a:ext cx="9132261" cy="4031873"/>
          </a:xfrm>
          <a:prstGeom prst="rect">
            <a:avLst/>
          </a:prstGeom>
          <a:noFill/>
        </p:spPr>
        <p:txBody>
          <a:bodyPr wrap="square" rtlCol="0">
            <a:spAutoFit/>
          </a:bodyPr>
          <a:lstStyle/>
          <a:p>
            <a:r>
              <a:rPr lang="en-US" sz="3200" dirty="0">
                <a:solidFill>
                  <a:schemeClr val="bg1"/>
                </a:solidFill>
              </a:rPr>
              <a:t>D x LC = RC</a:t>
            </a:r>
          </a:p>
          <a:p>
            <a:endParaRPr lang="en-US" sz="3200" dirty="0">
              <a:solidFill>
                <a:schemeClr val="bg1"/>
              </a:solidFill>
            </a:endParaRPr>
          </a:p>
          <a:p>
            <a:r>
              <a:rPr lang="en-US" sz="3200" dirty="0">
                <a:solidFill>
                  <a:schemeClr val="bg1"/>
                </a:solidFill>
              </a:rPr>
              <a:t>You can never have better reading comprehension than there is decoding or linguistic comprehension.</a:t>
            </a:r>
          </a:p>
          <a:p>
            <a:endParaRPr lang="en-US" sz="3200" dirty="0">
              <a:solidFill>
                <a:schemeClr val="bg1"/>
              </a:solidFill>
            </a:endParaRPr>
          </a:p>
          <a:p>
            <a:r>
              <a:rPr lang="en-US" sz="3200" dirty="0">
                <a:solidFill>
                  <a:schemeClr val="bg1"/>
                </a:solidFill>
              </a:rPr>
              <a:t>As Language Comprehension strands become more </a:t>
            </a:r>
            <a:r>
              <a:rPr lang="en-US" sz="3200">
                <a:solidFill>
                  <a:schemeClr val="bg1"/>
                </a:solidFill>
              </a:rPr>
              <a:t>fully developed </a:t>
            </a:r>
            <a:r>
              <a:rPr lang="en-US" sz="3200" dirty="0">
                <a:solidFill>
                  <a:schemeClr val="bg1"/>
                </a:solidFill>
              </a:rPr>
              <a:t>those skills are becoming more automatic. The same occurs with decoding.</a:t>
            </a:r>
          </a:p>
        </p:txBody>
      </p:sp>
    </p:spTree>
    <p:extLst>
      <p:ext uri="{BB962C8B-B14F-4D97-AF65-F5344CB8AC3E}">
        <p14:creationId xmlns:p14="http://schemas.microsoft.com/office/powerpoint/2010/main" val="15719438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777268-FE38-9FE1-120D-093C50D8B681}"/>
              </a:ext>
            </a:extLst>
          </p:cNvPr>
          <p:cNvSpPr txBox="1"/>
          <p:nvPr/>
        </p:nvSpPr>
        <p:spPr>
          <a:xfrm>
            <a:off x="617622" y="433137"/>
            <a:ext cx="9673390" cy="2123658"/>
          </a:xfrm>
          <a:prstGeom prst="rect">
            <a:avLst/>
          </a:prstGeom>
          <a:noFill/>
        </p:spPr>
        <p:txBody>
          <a:bodyPr wrap="square" rtlCol="0">
            <a:spAutoFit/>
          </a:bodyPr>
          <a:lstStyle/>
          <a:p>
            <a:pPr marL="571500" indent="-571500">
              <a:buFont typeface="Arial" panose="020B0604020202020204" pitchFamily="34" charset="0"/>
              <a:buChar char="•"/>
            </a:pPr>
            <a:r>
              <a:rPr lang="en-US" sz="4400" dirty="0">
                <a:solidFill>
                  <a:schemeClr val="bg1"/>
                </a:solidFill>
                <a:latin typeface="Lakki Reddy"/>
              </a:rPr>
              <a:t>Important Takeaways from the Video</a:t>
            </a:r>
          </a:p>
          <a:p>
            <a:pPr marL="571500" indent="-571500">
              <a:buFont typeface="Arial" panose="020B0604020202020204" pitchFamily="34" charset="0"/>
              <a:buChar char="•"/>
            </a:pPr>
            <a:endParaRPr lang="en-US" sz="4400" dirty="0">
              <a:solidFill>
                <a:schemeClr val="bg1"/>
              </a:solidFill>
              <a:latin typeface="Lakki Reddy"/>
            </a:endParaRPr>
          </a:p>
          <a:p>
            <a:pPr marL="571500" indent="-571500">
              <a:buFont typeface="Arial" panose="020B0604020202020204" pitchFamily="34" charset="0"/>
              <a:buChar char="•"/>
            </a:pPr>
            <a:endParaRPr lang="en-US" sz="4400" dirty="0">
              <a:solidFill>
                <a:schemeClr val="bg1"/>
              </a:solidFill>
              <a:latin typeface="Lakki Reddy"/>
            </a:endParaRPr>
          </a:p>
        </p:txBody>
      </p:sp>
      <p:sp>
        <p:nvSpPr>
          <p:cNvPr id="2" name="TextBox 1">
            <a:extLst>
              <a:ext uri="{FF2B5EF4-FFF2-40B4-BE49-F238E27FC236}">
                <a16:creationId xmlns:a16="http://schemas.microsoft.com/office/drawing/2014/main" id="{61FE0821-3D5F-7079-69B9-2F31EAA46289}"/>
              </a:ext>
            </a:extLst>
          </p:cNvPr>
          <p:cNvSpPr txBox="1"/>
          <p:nvPr/>
        </p:nvSpPr>
        <p:spPr>
          <a:xfrm>
            <a:off x="888186" y="1115824"/>
            <a:ext cx="9132261" cy="5940088"/>
          </a:xfrm>
          <a:prstGeom prst="rect">
            <a:avLst/>
          </a:prstGeom>
          <a:noFill/>
        </p:spPr>
        <p:txBody>
          <a:bodyPr wrap="square" rtlCol="0">
            <a:spAutoFit/>
          </a:bodyPr>
          <a:lstStyle/>
          <a:p>
            <a:r>
              <a:rPr lang="en-US" sz="3200" dirty="0">
                <a:solidFill>
                  <a:schemeClr val="bg1"/>
                </a:solidFill>
              </a:rPr>
              <a:t>D x LC = RC</a:t>
            </a:r>
          </a:p>
          <a:p>
            <a:endParaRPr lang="en-US" sz="2400" dirty="0">
              <a:solidFill>
                <a:schemeClr val="bg1"/>
              </a:solidFill>
            </a:endParaRPr>
          </a:p>
          <a:p>
            <a:r>
              <a:rPr lang="en-US" sz="3200" dirty="0">
                <a:solidFill>
                  <a:schemeClr val="bg1"/>
                </a:solidFill>
              </a:rPr>
              <a:t>Most of our knowledge generally comes from research – summaries of research, pedagogy, etc. </a:t>
            </a:r>
          </a:p>
          <a:p>
            <a:endParaRPr lang="en-US" dirty="0">
              <a:solidFill>
                <a:schemeClr val="bg1"/>
              </a:solidFill>
            </a:endParaRPr>
          </a:p>
          <a:p>
            <a:r>
              <a:rPr lang="en-US" sz="3200" dirty="0">
                <a:solidFill>
                  <a:schemeClr val="bg1"/>
                </a:solidFill>
              </a:rPr>
              <a:t>We need to look at the study of thinking and learning. </a:t>
            </a:r>
          </a:p>
          <a:p>
            <a:endParaRPr lang="en-US" dirty="0">
              <a:solidFill>
                <a:schemeClr val="bg1"/>
              </a:solidFill>
            </a:endParaRPr>
          </a:p>
          <a:p>
            <a:r>
              <a:rPr lang="en-US" sz="3200" dirty="0">
                <a:solidFill>
                  <a:schemeClr val="bg1"/>
                </a:solidFill>
              </a:rPr>
              <a:t> - the development of knowledge networks </a:t>
            </a:r>
          </a:p>
          <a:p>
            <a:r>
              <a:rPr lang="en-US" sz="3200" dirty="0">
                <a:solidFill>
                  <a:schemeClr val="bg1"/>
                </a:solidFill>
              </a:rPr>
              <a:t> - the kinds of practices that promote learning </a:t>
            </a:r>
          </a:p>
          <a:p>
            <a:endParaRPr lang="en-US" sz="2400" dirty="0">
              <a:solidFill>
                <a:schemeClr val="bg1"/>
              </a:solidFill>
            </a:endParaRPr>
          </a:p>
          <a:p>
            <a:r>
              <a:rPr lang="en-US" sz="3200" dirty="0">
                <a:solidFill>
                  <a:schemeClr val="bg1"/>
                </a:solidFill>
              </a:rPr>
              <a:t>Understanding how people learn, helps us understand how we can best teach people to learn to read.</a:t>
            </a:r>
          </a:p>
          <a:p>
            <a:endParaRPr lang="en-US" sz="3200" dirty="0">
              <a:highlight>
                <a:srgbClr val="FFFF00"/>
              </a:highlight>
            </a:endParaRPr>
          </a:p>
        </p:txBody>
      </p:sp>
    </p:spTree>
    <p:extLst>
      <p:ext uri="{BB962C8B-B14F-4D97-AF65-F5344CB8AC3E}">
        <p14:creationId xmlns:p14="http://schemas.microsoft.com/office/powerpoint/2010/main" val="29651354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777268-FE38-9FE1-120D-093C50D8B681}"/>
              </a:ext>
            </a:extLst>
          </p:cNvPr>
          <p:cNvSpPr txBox="1"/>
          <p:nvPr/>
        </p:nvSpPr>
        <p:spPr>
          <a:xfrm>
            <a:off x="617622" y="433137"/>
            <a:ext cx="9673390" cy="5324535"/>
          </a:xfrm>
          <a:prstGeom prst="rect">
            <a:avLst/>
          </a:prstGeom>
          <a:noFill/>
        </p:spPr>
        <p:txBody>
          <a:bodyPr wrap="square" rtlCol="0">
            <a:spAutoFit/>
          </a:bodyPr>
          <a:lstStyle/>
          <a:p>
            <a:pPr marL="571500" indent="-571500">
              <a:buFont typeface="Arial" panose="020B0604020202020204" pitchFamily="34" charset="0"/>
              <a:buChar char="•"/>
            </a:pPr>
            <a:r>
              <a:rPr lang="en-US" sz="4400" dirty="0">
                <a:solidFill>
                  <a:schemeClr val="bg1"/>
                </a:solidFill>
                <a:latin typeface="Lakki Reddy"/>
              </a:rPr>
              <a:t>Important Takeaways from the Video</a:t>
            </a:r>
          </a:p>
          <a:p>
            <a:pPr marL="571500" indent="-571500">
              <a:buFont typeface="Arial" panose="020B0604020202020204" pitchFamily="34" charset="0"/>
              <a:buChar char="•"/>
            </a:pPr>
            <a:endParaRPr lang="en-US" sz="4400" dirty="0">
              <a:solidFill>
                <a:schemeClr val="bg1"/>
              </a:solidFill>
              <a:latin typeface="Lakki Reddy"/>
            </a:endParaRPr>
          </a:p>
          <a:p>
            <a:pPr marL="571500" indent="-571500">
              <a:buFont typeface="Arial" panose="020B0604020202020204" pitchFamily="34" charset="0"/>
              <a:buChar char="•"/>
            </a:pPr>
            <a:r>
              <a:rPr lang="en-US" sz="3600" dirty="0">
                <a:solidFill>
                  <a:schemeClr val="bg1"/>
                </a:solidFill>
                <a:latin typeface="Lakki Reddy"/>
              </a:rPr>
              <a:t>Neuroscience – the study of the structure and function of the brain – which areas are activated and inactivated during reading </a:t>
            </a:r>
          </a:p>
          <a:p>
            <a:pPr marL="571500" indent="-571500">
              <a:buFont typeface="Arial" panose="020B0604020202020204" pitchFamily="34" charset="0"/>
              <a:buChar char="•"/>
            </a:pPr>
            <a:r>
              <a:rPr lang="en-US" sz="3600" dirty="0">
                <a:solidFill>
                  <a:schemeClr val="bg1"/>
                </a:solidFill>
                <a:latin typeface="Lakki Reddy"/>
              </a:rPr>
              <a:t>different parts of the brain are involved in the process of reading </a:t>
            </a:r>
          </a:p>
          <a:p>
            <a:pPr marL="571500" indent="-571500">
              <a:buFont typeface="Arial" panose="020B0604020202020204" pitchFamily="34" charset="0"/>
              <a:buChar char="•"/>
            </a:pPr>
            <a:r>
              <a:rPr lang="en-US" sz="3600" dirty="0">
                <a:solidFill>
                  <a:schemeClr val="bg1"/>
                </a:solidFill>
                <a:latin typeface="Lakki Reddy"/>
              </a:rPr>
              <a:t>the brain change as students have the proper reading instruction </a:t>
            </a:r>
            <a:endParaRPr lang="en-US" sz="4000" dirty="0">
              <a:solidFill>
                <a:schemeClr val="bg1"/>
              </a:solidFill>
              <a:latin typeface="Lakki Reddy"/>
            </a:endParaRPr>
          </a:p>
        </p:txBody>
      </p:sp>
    </p:spTree>
    <p:extLst>
      <p:ext uri="{BB962C8B-B14F-4D97-AF65-F5344CB8AC3E}">
        <p14:creationId xmlns:p14="http://schemas.microsoft.com/office/powerpoint/2010/main" val="5777606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6EBC728-5FEF-FCB1-802A-A8CA54C676FD}"/>
              </a:ext>
            </a:extLst>
          </p:cNvPr>
          <p:cNvSpPr txBox="1"/>
          <p:nvPr/>
        </p:nvSpPr>
        <p:spPr>
          <a:xfrm>
            <a:off x="509335" y="625643"/>
            <a:ext cx="11065043" cy="461665"/>
          </a:xfrm>
          <a:prstGeom prst="rect">
            <a:avLst/>
          </a:prstGeom>
          <a:noFill/>
        </p:spPr>
        <p:txBody>
          <a:bodyPr wrap="square" rtlCol="0">
            <a:spAutoFit/>
          </a:bodyPr>
          <a:lstStyle/>
          <a:p>
            <a:endParaRPr lang="en-US" sz="1200" dirty="0">
              <a:solidFill>
                <a:srgbClr val="555658"/>
              </a:solidFill>
              <a:highlight>
                <a:srgbClr val="FFFFFF"/>
              </a:highlight>
              <a:latin typeface="Lato" panose="020F0502020204030204" pitchFamily="34" charset="0"/>
            </a:endParaRPr>
          </a:p>
          <a:p>
            <a:endParaRPr lang="en-US" sz="1200" dirty="0"/>
          </a:p>
        </p:txBody>
      </p:sp>
      <p:sp>
        <p:nvSpPr>
          <p:cNvPr id="3" name="TextBox 2">
            <a:extLst>
              <a:ext uri="{FF2B5EF4-FFF2-40B4-BE49-F238E27FC236}">
                <a16:creationId xmlns:a16="http://schemas.microsoft.com/office/drawing/2014/main" id="{6D777268-FE38-9FE1-120D-093C50D8B681}"/>
              </a:ext>
            </a:extLst>
          </p:cNvPr>
          <p:cNvSpPr txBox="1"/>
          <p:nvPr/>
        </p:nvSpPr>
        <p:spPr>
          <a:xfrm>
            <a:off x="3368842" y="2679115"/>
            <a:ext cx="5454316" cy="1785104"/>
          </a:xfrm>
          <a:prstGeom prst="rect">
            <a:avLst/>
          </a:prstGeom>
          <a:noFill/>
        </p:spPr>
        <p:txBody>
          <a:bodyPr wrap="square" rtlCol="0">
            <a:spAutoFit/>
          </a:bodyPr>
          <a:lstStyle/>
          <a:p>
            <a:r>
              <a:rPr lang="en-US" sz="6600" dirty="0">
                <a:solidFill>
                  <a:schemeClr val="bg1"/>
                </a:solidFill>
                <a:latin typeface="Lakki Reddy"/>
              </a:rPr>
              <a:t>What SOR is…</a:t>
            </a:r>
          </a:p>
          <a:p>
            <a:pPr marL="571500" indent="-571500">
              <a:buFont typeface="Arial" panose="020B0604020202020204" pitchFamily="34" charset="0"/>
              <a:buChar char="•"/>
            </a:pPr>
            <a:endParaRPr lang="en-US" sz="4400" dirty="0">
              <a:solidFill>
                <a:schemeClr val="bg1"/>
              </a:solidFill>
              <a:latin typeface="Lakki Reddy"/>
            </a:endParaRPr>
          </a:p>
        </p:txBody>
      </p:sp>
    </p:spTree>
    <p:extLst>
      <p:ext uri="{BB962C8B-B14F-4D97-AF65-F5344CB8AC3E}">
        <p14:creationId xmlns:p14="http://schemas.microsoft.com/office/powerpoint/2010/main" val="22533611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6EBC728-5FEF-FCB1-802A-A8CA54C676FD}"/>
              </a:ext>
            </a:extLst>
          </p:cNvPr>
          <p:cNvSpPr txBox="1"/>
          <p:nvPr/>
        </p:nvSpPr>
        <p:spPr>
          <a:xfrm>
            <a:off x="509335" y="625643"/>
            <a:ext cx="11065043" cy="461665"/>
          </a:xfrm>
          <a:prstGeom prst="rect">
            <a:avLst/>
          </a:prstGeom>
          <a:noFill/>
        </p:spPr>
        <p:txBody>
          <a:bodyPr wrap="square" rtlCol="0">
            <a:spAutoFit/>
          </a:bodyPr>
          <a:lstStyle/>
          <a:p>
            <a:endParaRPr lang="en-US" sz="1200" dirty="0">
              <a:solidFill>
                <a:srgbClr val="555658"/>
              </a:solidFill>
              <a:highlight>
                <a:srgbClr val="FFFFFF"/>
              </a:highlight>
              <a:latin typeface="Lato" panose="020F0502020204030204" pitchFamily="34" charset="0"/>
            </a:endParaRPr>
          </a:p>
          <a:p>
            <a:endParaRPr lang="en-US" sz="1200" dirty="0"/>
          </a:p>
        </p:txBody>
      </p:sp>
      <p:sp>
        <p:nvSpPr>
          <p:cNvPr id="3" name="TextBox 2">
            <a:extLst>
              <a:ext uri="{FF2B5EF4-FFF2-40B4-BE49-F238E27FC236}">
                <a16:creationId xmlns:a16="http://schemas.microsoft.com/office/drawing/2014/main" id="{6D777268-FE38-9FE1-120D-093C50D8B681}"/>
              </a:ext>
            </a:extLst>
          </p:cNvPr>
          <p:cNvSpPr txBox="1"/>
          <p:nvPr/>
        </p:nvSpPr>
        <p:spPr>
          <a:xfrm>
            <a:off x="1205161" y="1087308"/>
            <a:ext cx="9673390" cy="4154984"/>
          </a:xfrm>
          <a:prstGeom prst="rect">
            <a:avLst/>
          </a:prstGeom>
          <a:noFill/>
        </p:spPr>
        <p:txBody>
          <a:bodyPr wrap="square" rtlCol="0">
            <a:spAutoFit/>
          </a:bodyPr>
          <a:lstStyle/>
          <a:p>
            <a:pPr marL="571500" indent="-571500" algn="ctr">
              <a:buFont typeface="Arial" panose="020B0604020202020204" pitchFamily="34" charset="0"/>
              <a:buChar char="•"/>
            </a:pPr>
            <a:r>
              <a:rPr lang="en-US" sz="4400" dirty="0">
                <a:solidFill>
                  <a:schemeClr val="bg1"/>
                </a:solidFill>
                <a:latin typeface="Lakki Reddy"/>
              </a:rPr>
              <a:t>a collection of research</a:t>
            </a:r>
          </a:p>
          <a:p>
            <a:pPr marL="571500" indent="-571500">
              <a:buFont typeface="Arial" panose="020B0604020202020204" pitchFamily="34" charset="0"/>
              <a:buChar char="•"/>
            </a:pPr>
            <a:endParaRPr lang="en-US" sz="4400" dirty="0">
              <a:solidFill>
                <a:schemeClr val="bg1"/>
              </a:solidFill>
              <a:latin typeface="Lakki Reddy"/>
            </a:endParaRPr>
          </a:p>
          <a:p>
            <a:pPr marL="571500" indent="-571500">
              <a:buFont typeface="Arial" panose="020B0604020202020204" pitchFamily="34" charset="0"/>
              <a:buChar char="•"/>
            </a:pPr>
            <a:endParaRPr lang="en-US" sz="4400" dirty="0">
              <a:solidFill>
                <a:schemeClr val="bg1"/>
              </a:solidFill>
              <a:latin typeface="Lakki Reddy"/>
            </a:endParaRPr>
          </a:p>
          <a:p>
            <a:pPr algn="ctr"/>
            <a:r>
              <a:rPr lang="en-US" sz="4400" dirty="0">
                <a:solidFill>
                  <a:schemeClr val="bg1"/>
                </a:solidFill>
                <a:latin typeface="Lakki Reddy"/>
              </a:rPr>
              <a:t>research over time from multiple fields of study (that confirm and disconfirm)  how students learn to read</a:t>
            </a:r>
          </a:p>
        </p:txBody>
      </p:sp>
    </p:spTree>
    <p:extLst>
      <p:ext uri="{BB962C8B-B14F-4D97-AF65-F5344CB8AC3E}">
        <p14:creationId xmlns:p14="http://schemas.microsoft.com/office/powerpoint/2010/main" val="4318728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777268-FE38-9FE1-120D-093C50D8B681}"/>
              </a:ext>
            </a:extLst>
          </p:cNvPr>
          <p:cNvSpPr txBox="1"/>
          <p:nvPr/>
        </p:nvSpPr>
        <p:spPr>
          <a:xfrm>
            <a:off x="1175084" y="963597"/>
            <a:ext cx="9673390" cy="1446550"/>
          </a:xfrm>
          <a:prstGeom prst="rect">
            <a:avLst/>
          </a:prstGeom>
          <a:noFill/>
        </p:spPr>
        <p:txBody>
          <a:bodyPr wrap="square" rtlCol="0">
            <a:spAutoFit/>
          </a:bodyPr>
          <a:lstStyle/>
          <a:p>
            <a:pPr marL="742950" indent="-742950" algn="ctr">
              <a:buFont typeface="Arial" panose="020B0604020202020204" pitchFamily="34" charset="0"/>
              <a:buChar char="•"/>
            </a:pPr>
            <a:r>
              <a:rPr lang="en-US" sz="4400" dirty="0">
                <a:solidFill>
                  <a:schemeClr val="bg1"/>
                </a:solidFill>
                <a:latin typeface="Lakki Reddy"/>
              </a:rPr>
              <a:t>teaching based on the five big ideas</a:t>
            </a:r>
          </a:p>
          <a:p>
            <a:pPr marL="571500" indent="-571500">
              <a:buFont typeface="Arial" panose="020B0604020202020204" pitchFamily="34" charset="0"/>
              <a:buChar char="•"/>
            </a:pPr>
            <a:endParaRPr lang="en-US" sz="4400" dirty="0">
              <a:solidFill>
                <a:schemeClr val="bg1"/>
              </a:solidFill>
              <a:latin typeface="Lakki Reddy"/>
            </a:endParaRPr>
          </a:p>
        </p:txBody>
      </p:sp>
      <p:pic>
        <p:nvPicPr>
          <p:cNvPr id="7" name="Picture 6" descr="A red number on a black background&#10;&#10;Description automatically generated">
            <a:extLst>
              <a:ext uri="{FF2B5EF4-FFF2-40B4-BE49-F238E27FC236}">
                <a16:creationId xmlns:a16="http://schemas.microsoft.com/office/drawing/2014/main" id="{0C77A086-84B0-6356-1DDA-D6163185A5C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124200" y="1686872"/>
            <a:ext cx="4756305" cy="4756305"/>
          </a:xfrm>
          <a:prstGeom prst="rect">
            <a:avLst/>
          </a:prstGeom>
        </p:spPr>
      </p:pic>
    </p:spTree>
    <p:extLst>
      <p:ext uri="{BB962C8B-B14F-4D97-AF65-F5344CB8AC3E}">
        <p14:creationId xmlns:p14="http://schemas.microsoft.com/office/powerpoint/2010/main" val="30034985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777268-FE38-9FE1-120D-093C50D8B681}"/>
              </a:ext>
            </a:extLst>
          </p:cNvPr>
          <p:cNvSpPr txBox="1"/>
          <p:nvPr/>
        </p:nvSpPr>
        <p:spPr>
          <a:xfrm>
            <a:off x="908384" y="262431"/>
            <a:ext cx="10375232" cy="5586145"/>
          </a:xfrm>
          <a:prstGeom prst="rect">
            <a:avLst/>
          </a:prstGeom>
          <a:noFill/>
        </p:spPr>
        <p:txBody>
          <a:bodyPr wrap="square" rtlCol="0">
            <a:spAutoFit/>
          </a:bodyPr>
          <a:lstStyle/>
          <a:p>
            <a:r>
              <a:rPr lang="en-US" sz="4400" dirty="0">
                <a:solidFill>
                  <a:schemeClr val="bg1"/>
                </a:solidFill>
                <a:latin typeface="Lakki Reddy"/>
              </a:rPr>
              <a:t>  </a:t>
            </a:r>
            <a:r>
              <a:rPr lang="en-US" sz="4400" dirty="0">
                <a:solidFill>
                  <a:srgbClr val="FF0000"/>
                </a:solidFill>
                <a:highlight>
                  <a:srgbClr val="FFFF00"/>
                </a:highlight>
                <a:latin typeface="Lakki Reddy"/>
              </a:rPr>
              <a:t>THE FIVE BIG IDEAS</a:t>
            </a:r>
            <a:r>
              <a:rPr lang="en-US" sz="4400" dirty="0">
                <a:solidFill>
                  <a:schemeClr val="bg1"/>
                </a:solidFill>
                <a:latin typeface="Lakki Reddy"/>
              </a:rPr>
              <a:t>   (Five from Five, 2020)</a:t>
            </a:r>
          </a:p>
          <a:p>
            <a:endParaRPr lang="en-US" sz="4400" dirty="0">
              <a:solidFill>
                <a:schemeClr val="bg1"/>
              </a:solidFill>
              <a:latin typeface="Lakki Reddy"/>
            </a:endParaRPr>
          </a:p>
          <a:p>
            <a:r>
              <a:rPr lang="en-US" sz="3600" dirty="0">
                <a:solidFill>
                  <a:srgbClr val="FF0000"/>
                </a:solidFill>
                <a:highlight>
                  <a:srgbClr val="FFFF00"/>
                </a:highlight>
                <a:latin typeface="Lakki Reddy"/>
              </a:rPr>
              <a:t>Phonemic Awareness</a:t>
            </a:r>
          </a:p>
          <a:p>
            <a:endParaRPr lang="en-US" sz="1400" dirty="0">
              <a:solidFill>
                <a:srgbClr val="FF0000"/>
              </a:solidFill>
              <a:highlight>
                <a:srgbClr val="FFFF00"/>
              </a:highlight>
              <a:latin typeface="Lakki Reddy"/>
            </a:endParaRPr>
          </a:p>
          <a:p>
            <a:r>
              <a:rPr lang="en-US" sz="3600" dirty="0">
                <a:solidFill>
                  <a:srgbClr val="FF0000"/>
                </a:solidFill>
                <a:highlight>
                  <a:srgbClr val="FFFF00"/>
                </a:highlight>
                <a:latin typeface="Lakki Reddy"/>
              </a:rPr>
              <a:t>Phonics</a:t>
            </a:r>
          </a:p>
          <a:p>
            <a:endParaRPr lang="en-US" sz="1600" dirty="0">
              <a:solidFill>
                <a:srgbClr val="FF0000"/>
              </a:solidFill>
              <a:highlight>
                <a:srgbClr val="FFFF00"/>
              </a:highlight>
              <a:latin typeface="Lakki Reddy"/>
            </a:endParaRPr>
          </a:p>
          <a:p>
            <a:r>
              <a:rPr lang="en-US" sz="3600" dirty="0">
                <a:solidFill>
                  <a:srgbClr val="FF0000"/>
                </a:solidFill>
                <a:highlight>
                  <a:srgbClr val="FFFF00"/>
                </a:highlight>
                <a:latin typeface="Lakki Reddy"/>
              </a:rPr>
              <a:t>Fluency</a:t>
            </a:r>
          </a:p>
          <a:p>
            <a:r>
              <a:rPr lang="en-US" sz="1100" dirty="0">
                <a:solidFill>
                  <a:srgbClr val="FF0000"/>
                </a:solidFill>
                <a:highlight>
                  <a:srgbClr val="FFFF00"/>
                </a:highlight>
                <a:latin typeface="Lakki Reddy"/>
              </a:rPr>
              <a:t> </a:t>
            </a:r>
          </a:p>
          <a:p>
            <a:endParaRPr lang="en-US" sz="700" dirty="0">
              <a:solidFill>
                <a:srgbClr val="FF0000"/>
              </a:solidFill>
              <a:highlight>
                <a:srgbClr val="FFFF00"/>
              </a:highlight>
              <a:latin typeface="Lakki Reddy"/>
            </a:endParaRPr>
          </a:p>
          <a:p>
            <a:r>
              <a:rPr lang="en-US" sz="3600" dirty="0">
                <a:solidFill>
                  <a:srgbClr val="FF0000"/>
                </a:solidFill>
                <a:highlight>
                  <a:srgbClr val="FFFF00"/>
                </a:highlight>
                <a:latin typeface="Lakki Reddy"/>
              </a:rPr>
              <a:t>Vocabulary</a:t>
            </a:r>
          </a:p>
          <a:p>
            <a:endParaRPr lang="en-US" dirty="0">
              <a:solidFill>
                <a:srgbClr val="FF0000"/>
              </a:solidFill>
              <a:highlight>
                <a:srgbClr val="FFFF00"/>
              </a:highlight>
              <a:latin typeface="Lakki Reddy"/>
            </a:endParaRPr>
          </a:p>
          <a:p>
            <a:r>
              <a:rPr lang="en-US" sz="3600" dirty="0">
                <a:solidFill>
                  <a:srgbClr val="FF0000"/>
                </a:solidFill>
                <a:highlight>
                  <a:srgbClr val="FFFF00"/>
                </a:highlight>
                <a:latin typeface="Lakki Reddy"/>
              </a:rPr>
              <a:t>Comprehension</a:t>
            </a:r>
          </a:p>
          <a:p>
            <a:pPr marL="571500" indent="-571500">
              <a:buFont typeface="Arial" panose="020B0604020202020204" pitchFamily="34" charset="0"/>
              <a:buChar char="•"/>
            </a:pPr>
            <a:endParaRPr lang="en-US" sz="900" dirty="0">
              <a:solidFill>
                <a:schemeClr val="bg1"/>
              </a:solidFill>
              <a:latin typeface="Lakki Reddy"/>
            </a:endParaRPr>
          </a:p>
          <a:p>
            <a:pPr marL="571500" indent="-571500">
              <a:buFont typeface="Arial" panose="020B0604020202020204" pitchFamily="34" charset="0"/>
              <a:buChar char="•"/>
            </a:pPr>
            <a:endParaRPr lang="en-US" sz="1400" dirty="0">
              <a:solidFill>
                <a:schemeClr val="bg1"/>
              </a:solidFill>
              <a:latin typeface="Lakki Reddy"/>
            </a:endParaRPr>
          </a:p>
        </p:txBody>
      </p:sp>
    </p:spTree>
    <p:extLst>
      <p:ext uri="{BB962C8B-B14F-4D97-AF65-F5344CB8AC3E}">
        <p14:creationId xmlns:p14="http://schemas.microsoft.com/office/powerpoint/2010/main" val="31169586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777268-FE38-9FE1-120D-093C50D8B681}"/>
              </a:ext>
            </a:extLst>
          </p:cNvPr>
          <p:cNvSpPr txBox="1"/>
          <p:nvPr/>
        </p:nvSpPr>
        <p:spPr>
          <a:xfrm>
            <a:off x="1007130" y="551984"/>
            <a:ext cx="9673390" cy="4893647"/>
          </a:xfrm>
          <a:prstGeom prst="rect">
            <a:avLst/>
          </a:prstGeom>
          <a:noFill/>
        </p:spPr>
        <p:txBody>
          <a:bodyPr wrap="square" rtlCol="0">
            <a:spAutoFit/>
          </a:bodyPr>
          <a:lstStyle/>
          <a:p>
            <a:r>
              <a:rPr lang="en-US" sz="4400" dirty="0">
                <a:solidFill>
                  <a:srgbClr val="FFFF00"/>
                </a:solidFill>
                <a:latin typeface="Lakki Reddy"/>
              </a:rPr>
              <a:t>Phonemic awareness(identifying sounds)</a:t>
            </a:r>
          </a:p>
          <a:p>
            <a:endParaRPr lang="en-US" sz="4400" dirty="0">
              <a:solidFill>
                <a:schemeClr val="bg1"/>
              </a:solidFill>
              <a:latin typeface="Lakki Reddy"/>
            </a:endParaRPr>
          </a:p>
          <a:p>
            <a:pPr marL="571500" indent="-571500">
              <a:buFont typeface="Arial" panose="020B0604020202020204" pitchFamily="34" charset="0"/>
              <a:buChar char="•"/>
            </a:pPr>
            <a:r>
              <a:rPr lang="en-US" sz="6000" dirty="0">
                <a:solidFill>
                  <a:schemeClr val="bg1"/>
                </a:solidFill>
                <a:latin typeface="Lakki Reddy"/>
              </a:rPr>
              <a:t>the ability to identify and play with individual sounds in spoken words</a:t>
            </a:r>
          </a:p>
          <a:p>
            <a:r>
              <a:rPr lang="en-US" sz="4400" dirty="0">
                <a:solidFill>
                  <a:schemeClr val="bg1"/>
                </a:solidFill>
                <a:latin typeface="Lakki Reddy"/>
              </a:rPr>
              <a:t>    (rhyming, segmenting) </a:t>
            </a:r>
          </a:p>
        </p:txBody>
      </p:sp>
    </p:spTree>
    <p:extLst>
      <p:ext uri="{BB962C8B-B14F-4D97-AF65-F5344CB8AC3E}">
        <p14:creationId xmlns:p14="http://schemas.microsoft.com/office/powerpoint/2010/main" val="35120380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777268-FE38-9FE1-120D-093C50D8B681}"/>
              </a:ext>
            </a:extLst>
          </p:cNvPr>
          <p:cNvSpPr txBox="1"/>
          <p:nvPr/>
        </p:nvSpPr>
        <p:spPr>
          <a:xfrm>
            <a:off x="962525" y="1142999"/>
            <a:ext cx="9673390" cy="4832092"/>
          </a:xfrm>
          <a:prstGeom prst="rect">
            <a:avLst/>
          </a:prstGeom>
          <a:noFill/>
        </p:spPr>
        <p:txBody>
          <a:bodyPr wrap="square" rtlCol="0">
            <a:spAutoFit/>
          </a:bodyPr>
          <a:lstStyle/>
          <a:p>
            <a:r>
              <a:rPr lang="en-US" sz="4400" dirty="0">
                <a:solidFill>
                  <a:schemeClr val="bg1"/>
                </a:solidFill>
                <a:latin typeface="Lakki Reddy"/>
              </a:rPr>
              <a:t>    </a:t>
            </a:r>
            <a:r>
              <a:rPr lang="en-US" sz="4800" dirty="0">
                <a:solidFill>
                  <a:srgbClr val="FFFF00"/>
                </a:solidFill>
                <a:latin typeface="Lakki Reddy"/>
              </a:rPr>
              <a:t>Phonics (connecting sound to print)</a:t>
            </a:r>
          </a:p>
          <a:p>
            <a:endParaRPr lang="en-US" sz="4400" dirty="0">
              <a:solidFill>
                <a:srgbClr val="FF0000"/>
              </a:solidFill>
              <a:latin typeface="Lakki Reddy"/>
            </a:endParaRPr>
          </a:p>
          <a:p>
            <a:pPr marL="571500" indent="-571500">
              <a:buFont typeface="Arial" panose="020B0604020202020204" pitchFamily="34" charset="0"/>
              <a:buChar char="•"/>
            </a:pPr>
            <a:r>
              <a:rPr lang="en-US" sz="5400" dirty="0">
                <a:solidFill>
                  <a:schemeClr val="bg1"/>
                </a:solidFill>
                <a:latin typeface="Lakki Reddy"/>
              </a:rPr>
              <a:t>understanding how letters and groups of letters connect to sounds to form letter sound relationships   quick /kw/</a:t>
            </a:r>
          </a:p>
        </p:txBody>
      </p:sp>
    </p:spTree>
    <p:extLst>
      <p:ext uri="{BB962C8B-B14F-4D97-AF65-F5344CB8AC3E}">
        <p14:creationId xmlns:p14="http://schemas.microsoft.com/office/powerpoint/2010/main" val="31647857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777268-FE38-9FE1-120D-093C50D8B681}"/>
              </a:ext>
            </a:extLst>
          </p:cNvPr>
          <p:cNvSpPr txBox="1"/>
          <p:nvPr/>
        </p:nvSpPr>
        <p:spPr>
          <a:xfrm>
            <a:off x="421104" y="1130968"/>
            <a:ext cx="10599822" cy="4955203"/>
          </a:xfrm>
          <a:prstGeom prst="rect">
            <a:avLst/>
          </a:prstGeom>
          <a:noFill/>
        </p:spPr>
        <p:txBody>
          <a:bodyPr wrap="square" rtlCol="0">
            <a:spAutoFit/>
          </a:bodyPr>
          <a:lstStyle/>
          <a:p>
            <a:r>
              <a:rPr lang="en-US" sz="4400" dirty="0">
                <a:solidFill>
                  <a:schemeClr val="bg1"/>
                </a:solidFill>
                <a:latin typeface="Lakki Reddy"/>
              </a:rPr>
              <a:t>    </a:t>
            </a:r>
            <a:r>
              <a:rPr lang="en-US" sz="4400" dirty="0">
                <a:solidFill>
                  <a:srgbClr val="FF0000"/>
                </a:solidFill>
                <a:highlight>
                  <a:srgbClr val="FFFF00"/>
                </a:highlight>
                <a:latin typeface="Lakki Reddy"/>
              </a:rPr>
              <a:t>Fluency  </a:t>
            </a:r>
            <a:r>
              <a:rPr lang="en-US" sz="3200" dirty="0">
                <a:solidFill>
                  <a:srgbClr val="FF0000"/>
                </a:solidFill>
                <a:latin typeface="Lakki Reddy"/>
              </a:rPr>
              <a:t>(reading with speed, accuracy, and expression)</a:t>
            </a:r>
          </a:p>
          <a:p>
            <a:endParaRPr lang="en-US" sz="3200" dirty="0">
              <a:solidFill>
                <a:srgbClr val="FF0000"/>
              </a:solidFill>
              <a:latin typeface="Lakki Reddy"/>
            </a:endParaRPr>
          </a:p>
          <a:p>
            <a:pPr marL="571500" indent="-571500">
              <a:buFont typeface="Arial" panose="020B0604020202020204" pitchFamily="34" charset="0"/>
              <a:buChar char="•"/>
            </a:pPr>
            <a:r>
              <a:rPr lang="en-US" sz="6000" dirty="0">
                <a:solidFill>
                  <a:schemeClr val="bg1"/>
                </a:solidFill>
                <a:latin typeface="Lakki Reddy"/>
              </a:rPr>
              <a:t>the ability to read words, phrases, sentences and stories correctly with enough speed and expression</a:t>
            </a:r>
          </a:p>
        </p:txBody>
      </p:sp>
    </p:spTree>
    <p:extLst>
      <p:ext uri="{BB962C8B-B14F-4D97-AF65-F5344CB8AC3E}">
        <p14:creationId xmlns:p14="http://schemas.microsoft.com/office/powerpoint/2010/main" val="18046809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92FDA6-1E82-712F-148C-9B3DBAEA783A}"/>
              </a:ext>
            </a:extLst>
          </p:cNvPr>
          <p:cNvSpPr txBox="1"/>
          <p:nvPr/>
        </p:nvSpPr>
        <p:spPr>
          <a:xfrm>
            <a:off x="754159" y="344994"/>
            <a:ext cx="10471304" cy="2308324"/>
          </a:xfrm>
          <a:prstGeom prst="rect">
            <a:avLst/>
          </a:prstGeom>
          <a:noFill/>
        </p:spPr>
        <p:txBody>
          <a:bodyPr wrap="square" rtlCol="0">
            <a:spAutoFit/>
          </a:bodyPr>
          <a:lstStyle/>
          <a:p>
            <a:r>
              <a:rPr lang="en-US" sz="4800" kern="1200" dirty="0">
                <a:solidFill>
                  <a:srgbClr val="FFFF00"/>
                </a:solidFill>
                <a:latin typeface="Lakki Reddy"/>
              </a:rPr>
              <a:t>                 </a:t>
            </a:r>
            <a:r>
              <a:rPr lang="en-US" sz="4800" kern="1200" dirty="0">
                <a:solidFill>
                  <a:srgbClr val="FF0000"/>
                </a:solidFill>
                <a:highlight>
                  <a:srgbClr val="FFFF00"/>
                </a:highlight>
                <a:latin typeface="Lakki Reddy"/>
              </a:rPr>
              <a:t>County Sign In Session 4</a:t>
            </a:r>
          </a:p>
          <a:p>
            <a:r>
              <a:rPr lang="en-US" sz="4800" dirty="0">
                <a:solidFill>
                  <a:srgbClr val="FFFF00"/>
                </a:solidFill>
                <a:latin typeface="Lakki Reddy"/>
              </a:rPr>
              <a:t>Please sign in for county documentation. </a:t>
            </a:r>
          </a:p>
          <a:p>
            <a:r>
              <a:rPr lang="en-US" sz="4800" dirty="0">
                <a:solidFill>
                  <a:srgbClr val="FFFF00"/>
                </a:solidFill>
                <a:latin typeface="Lakki Reddy"/>
              </a:rPr>
              <a:t> </a:t>
            </a:r>
            <a:endParaRPr lang="en-US" sz="4800" kern="1200" dirty="0">
              <a:solidFill>
                <a:srgbClr val="FFFF00"/>
              </a:solidFill>
              <a:latin typeface="Lakki Reddy"/>
            </a:endParaRPr>
          </a:p>
        </p:txBody>
      </p:sp>
      <p:sp>
        <p:nvSpPr>
          <p:cNvPr id="6" name="TextBox 5">
            <a:extLst>
              <a:ext uri="{FF2B5EF4-FFF2-40B4-BE49-F238E27FC236}">
                <a16:creationId xmlns:a16="http://schemas.microsoft.com/office/drawing/2014/main" id="{69C378C2-8366-D8E9-7085-096B959A0022}"/>
              </a:ext>
            </a:extLst>
          </p:cNvPr>
          <p:cNvSpPr txBox="1"/>
          <p:nvPr/>
        </p:nvSpPr>
        <p:spPr>
          <a:xfrm>
            <a:off x="754159" y="2890391"/>
            <a:ext cx="10602072" cy="1077218"/>
          </a:xfrm>
          <a:prstGeom prst="rect">
            <a:avLst/>
          </a:prstGeom>
          <a:noFill/>
        </p:spPr>
        <p:txBody>
          <a:bodyPr wrap="square">
            <a:spAutoFit/>
          </a:bodyPr>
          <a:lstStyle/>
          <a:p>
            <a:endParaRPr lang="en-US" sz="3200" dirty="0">
              <a:solidFill>
                <a:srgbClr val="FFFF00"/>
              </a:solidFill>
              <a:latin typeface="Kristen ITC" panose="03050502040202030202" pitchFamily="66" charset="0"/>
            </a:endParaRPr>
          </a:p>
          <a:p>
            <a:endParaRPr lang="en-US" sz="3200" dirty="0">
              <a:solidFill>
                <a:srgbClr val="FFFF00"/>
              </a:solidFill>
              <a:highlight>
                <a:srgbClr val="000000"/>
              </a:highlight>
              <a:latin typeface="Lakki Reddy"/>
            </a:endParaRPr>
          </a:p>
        </p:txBody>
      </p:sp>
      <p:sp>
        <p:nvSpPr>
          <p:cNvPr id="3" name="Arrow: Down 2">
            <a:extLst>
              <a:ext uri="{FF2B5EF4-FFF2-40B4-BE49-F238E27FC236}">
                <a16:creationId xmlns:a16="http://schemas.microsoft.com/office/drawing/2014/main" id="{06A300BE-E222-0C0B-B99D-126D1B3621CB}"/>
              </a:ext>
            </a:extLst>
          </p:cNvPr>
          <p:cNvSpPr/>
          <p:nvPr/>
        </p:nvSpPr>
        <p:spPr>
          <a:xfrm rot="5400000">
            <a:off x="9923827" y="-145783"/>
            <a:ext cx="772071" cy="1831201"/>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qr code and a badge&#10;&#10;Description automatically generated">
            <a:extLst>
              <a:ext uri="{FF2B5EF4-FFF2-40B4-BE49-F238E27FC236}">
                <a16:creationId xmlns:a16="http://schemas.microsoft.com/office/drawing/2014/main" id="{606050D1-4E3E-1DC8-CC16-552B3D8924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2000" y="2358035"/>
            <a:ext cx="8101827" cy="4116183"/>
          </a:xfrm>
          <a:prstGeom prst="rect">
            <a:avLst/>
          </a:prstGeom>
        </p:spPr>
      </p:pic>
    </p:spTree>
    <p:extLst>
      <p:ext uri="{BB962C8B-B14F-4D97-AF65-F5344CB8AC3E}">
        <p14:creationId xmlns:p14="http://schemas.microsoft.com/office/powerpoint/2010/main" val="41779820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777268-FE38-9FE1-120D-093C50D8B681}"/>
              </a:ext>
            </a:extLst>
          </p:cNvPr>
          <p:cNvSpPr txBox="1"/>
          <p:nvPr/>
        </p:nvSpPr>
        <p:spPr>
          <a:xfrm>
            <a:off x="962525" y="1142999"/>
            <a:ext cx="9673390" cy="4216539"/>
          </a:xfrm>
          <a:prstGeom prst="rect">
            <a:avLst/>
          </a:prstGeom>
          <a:noFill/>
        </p:spPr>
        <p:txBody>
          <a:bodyPr wrap="square" rtlCol="0">
            <a:spAutoFit/>
          </a:bodyPr>
          <a:lstStyle/>
          <a:p>
            <a:r>
              <a:rPr lang="en-US" sz="4400" dirty="0">
                <a:solidFill>
                  <a:schemeClr val="bg1"/>
                </a:solidFill>
                <a:latin typeface="Lakki Reddy"/>
              </a:rPr>
              <a:t>    </a:t>
            </a:r>
            <a:r>
              <a:rPr lang="en-US" sz="4400" dirty="0">
                <a:solidFill>
                  <a:srgbClr val="FF0000"/>
                </a:solidFill>
                <a:highlight>
                  <a:srgbClr val="FFFF00"/>
                </a:highlight>
                <a:latin typeface="Lakki Reddy"/>
              </a:rPr>
              <a:t>Vocabulary   </a:t>
            </a:r>
            <a:r>
              <a:rPr lang="en-US" sz="4400" dirty="0">
                <a:solidFill>
                  <a:srgbClr val="FF0000"/>
                </a:solidFill>
                <a:latin typeface="Lakki Reddy"/>
              </a:rPr>
              <a:t>(word meanings)</a:t>
            </a:r>
          </a:p>
          <a:p>
            <a:endParaRPr lang="en-US" sz="4400" dirty="0">
              <a:solidFill>
                <a:srgbClr val="FF0000"/>
              </a:solidFill>
              <a:latin typeface="Lakki Reddy"/>
            </a:endParaRPr>
          </a:p>
          <a:p>
            <a:pPr marL="571500" indent="-571500">
              <a:buFont typeface="Arial" panose="020B0604020202020204" pitchFamily="34" charset="0"/>
              <a:buChar char="•"/>
            </a:pPr>
            <a:r>
              <a:rPr lang="en-US" sz="6000" dirty="0">
                <a:solidFill>
                  <a:schemeClr val="bg1"/>
                </a:solidFill>
                <a:latin typeface="Lakki Reddy"/>
              </a:rPr>
              <a:t>knowing what words mean and how to say and use them correctly</a:t>
            </a:r>
          </a:p>
        </p:txBody>
      </p:sp>
    </p:spTree>
    <p:extLst>
      <p:ext uri="{BB962C8B-B14F-4D97-AF65-F5344CB8AC3E}">
        <p14:creationId xmlns:p14="http://schemas.microsoft.com/office/powerpoint/2010/main" val="1881614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777268-FE38-9FE1-120D-093C50D8B681}"/>
              </a:ext>
            </a:extLst>
          </p:cNvPr>
          <p:cNvSpPr txBox="1"/>
          <p:nvPr/>
        </p:nvSpPr>
        <p:spPr>
          <a:xfrm>
            <a:off x="962525" y="1142999"/>
            <a:ext cx="9673390" cy="3477875"/>
          </a:xfrm>
          <a:prstGeom prst="rect">
            <a:avLst/>
          </a:prstGeom>
          <a:noFill/>
        </p:spPr>
        <p:txBody>
          <a:bodyPr wrap="square" rtlCol="0">
            <a:spAutoFit/>
          </a:bodyPr>
          <a:lstStyle/>
          <a:p>
            <a:r>
              <a:rPr lang="en-US" sz="4400" dirty="0">
                <a:solidFill>
                  <a:schemeClr val="bg1"/>
                </a:solidFill>
                <a:latin typeface="Lakki Reddy"/>
              </a:rPr>
              <a:t>    </a:t>
            </a:r>
            <a:r>
              <a:rPr lang="en-US" sz="4400" dirty="0">
                <a:solidFill>
                  <a:srgbClr val="FF0000"/>
                </a:solidFill>
                <a:highlight>
                  <a:srgbClr val="FFFF00"/>
                </a:highlight>
                <a:latin typeface="Lakki Reddy"/>
              </a:rPr>
              <a:t>Comprehension   </a:t>
            </a:r>
            <a:r>
              <a:rPr lang="en-US" sz="4400" dirty="0">
                <a:solidFill>
                  <a:srgbClr val="FF0000"/>
                </a:solidFill>
                <a:latin typeface="Lakki Reddy"/>
              </a:rPr>
              <a:t>(understanding)</a:t>
            </a:r>
          </a:p>
          <a:p>
            <a:endParaRPr lang="en-US" sz="4400" dirty="0">
              <a:solidFill>
                <a:srgbClr val="FF0000"/>
              </a:solidFill>
              <a:latin typeface="Lakki Reddy"/>
            </a:endParaRPr>
          </a:p>
          <a:p>
            <a:pPr marL="571500" indent="-571500">
              <a:buFont typeface="Arial" panose="020B0604020202020204" pitchFamily="34" charset="0"/>
              <a:buChar char="•"/>
            </a:pPr>
            <a:r>
              <a:rPr lang="en-US" sz="6600" dirty="0">
                <a:solidFill>
                  <a:schemeClr val="bg1"/>
                </a:solidFill>
                <a:latin typeface="Lakki Reddy"/>
              </a:rPr>
              <a:t>the ability to understand what you are reading</a:t>
            </a:r>
          </a:p>
        </p:txBody>
      </p:sp>
    </p:spTree>
    <p:extLst>
      <p:ext uri="{BB962C8B-B14F-4D97-AF65-F5344CB8AC3E}">
        <p14:creationId xmlns:p14="http://schemas.microsoft.com/office/powerpoint/2010/main" val="233642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6EBC728-5FEF-FCB1-802A-A8CA54C676FD}"/>
              </a:ext>
            </a:extLst>
          </p:cNvPr>
          <p:cNvSpPr txBox="1"/>
          <p:nvPr/>
        </p:nvSpPr>
        <p:spPr>
          <a:xfrm>
            <a:off x="509335" y="625643"/>
            <a:ext cx="11065043" cy="461665"/>
          </a:xfrm>
          <a:prstGeom prst="rect">
            <a:avLst/>
          </a:prstGeom>
          <a:noFill/>
        </p:spPr>
        <p:txBody>
          <a:bodyPr wrap="square" rtlCol="0">
            <a:spAutoFit/>
          </a:bodyPr>
          <a:lstStyle/>
          <a:p>
            <a:endParaRPr lang="en-US" sz="1200" dirty="0">
              <a:solidFill>
                <a:srgbClr val="555658"/>
              </a:solidFill>
              <a:highlight>
                <a:srgbClr val="FFFFFF"/>
              </a:highlight>
              <a:latin typeface="Lato" panose="020F0502020204030204" pitchFamily="34" charset="0"/>
            </a:endParaRPr>
          </a:p>
          <a:p>
            <a:endParaRPr lang="en-US" sz="1200" dirty="0"/>
          </a:p>
        </p:txBody>
      </p:sp>
      <p:sp>
        <p:nvSpPr>
          <p:cNvPr id="3" name="TextBox 2">
            <a:extLst>
              <a:ext uri="{FF2B5EF4-FFF2-40B4-BE49-F238E27FC236}">
                <a16:creationId xmlns:a16="http://schemas.microsoft.com/office/drawing/2014/main" id="{6D777268-FE38-9FE1-120D-093C50D8B681}"/>
              </a:ext>
            </a:extLst>
          </p:cNvPr>
          <p:cNvSpPr txBox="1"/>
          <p:nvPr/>
        </p:nvSpPr>
        <p:spPr>
          <a:xfrm>
            <a:off x="1070810" y="1087308"/>
            <a:ext cx="9673390" cy="1446550"/>
          </a:xfrm>
          <a:prstGeom prst="rect">
            <a:avLst/>
          </a:prstGeom>
          <a:noFill/>
        </p:spPr>
        <p:txBody>
          <a:bodyPr wrap="square" rtlCol="0">
            <a:spAutoFit/>
          </a:bodyPr>
          <a:lstStyle/>
          <a:p>
            <a:pPr marL="571500" indent="-571500">
              <a:buFont typeface="Arial" panose="020B0604020202020204" pitchFamily="34" charset="0"/>
              <a:buChar char="•"/>
            </a:pPr>
            <a:r>
              <a:rPr lang="en-US" sz="4400" dirty="0">
                <a:solidFill>
                  <a:schemeClr val="bg1"/>
                </a:solidFill>
                <a:latin typeface="Lakki Reddy"/>
              </a:rPr>
              <a:t>ever-evolving </a:t>
            </a:r>
          </a:p>
          <a:p>
            <a:pPr marL="571500" indent="-571500">
              <a:buFont typeface="Arial" panose="020B0604020202020204" pitchFamily="34" charset="0"/>
              <a:buChar char="•"/>
            </a:pPr>
            <a:endParaRPr lang="en-US" sz="4400" dirty="0">
              <a:solidFill>
                <a:schemeClr val="bg1"/>
              </a:solidFill>
              <a:latin typeface="Lakki Reddy"/>
            </a:endParaRPr>
          </a:p>
        </p:txBody>
      </p:sp>
    </p:spTree>
    <p:extLst>
      <p:ext uri="{BB962C8B-B14F-4D97-AF65-F5344CB8AC3E}">
        <p14:creationId xmlns:p14="http://schemas.microsoft.com/office/powerpoint/2010/main" val="17035209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6EBC728-5FEF-FCB1-802A-A8CA54C676FD}"/>
              </a:ext>
            </a:extLst>
          </p:cNvPr>
          <p:cNvSpPr txBox="1"/>
          <p:nvPr/>
        </p:nvSpPr>
        <p:spPr>
          <a:xfrm>
            <a:off x="509335" y="625643"/>
            <a:ext cx="11065043" cy="461665"/>
          </a:xfrm>
          <a:prstGeom prst="rect">
            <a:avLst/>
          </a:prstGeom>
          <a:noFill/>
        </p:spPr>
        <p:txBody>
          <a:bodyPr wrap="square" rtlCol="0">
            <a:spAutoFit/>
          </a:bodyPr>
          <a:lstStyle/>
          <a:p>
            <a:endParaRPr lang="en-US" sz="1200" dirty="0">
              <a:solidFill>
                <a:srgbClr val="555658"/>
              </a:solidFill>
              <a:highlight>
                <a:srgbClr val="FFFFFF"/>
              </a:highlight>
              <a:latin typeface="Lato" panose="020F0502020204030204" pitchFamily="34" charset="0"/>
            </a:endParaRPr>
          </a:p>
          <a:p>
            <a:endParaRPr lang="en-US" sz="1200" dirty="0"/>
          </a:p>
        </p:txBody>
      </p:sp>
      <p:sp>
        <p:nvSpPr>
          <p:cNvPr id="3" name="TextBox 2">
            <a:extLst>
              <a:ext uri="{FF2B5EF4-FFF2-40B4-BE49-F238E27FC236}">
                <a16:creationId xmlns:a16="http://schemas.microsoft.com/office/drawing/2014/main" id="{6D777268-FE38-9FE1-120D-093C50D8B681}"/>
              </a:ext>
            </a:extLst>
          </p:cNvPr>
          <p:cNvSpPr txBox="1"/>
          <p:nvPr/>
        </p:nvSpPr>
        <p:spPr>
          <a:xfrm>
            <a:off x="1043100" y="604587"/>
            <a:ext cx="9673390" cy="5509200"/>
          </a:xfrm>
          <a:prstGeom prst="rect">
            <a:avLst/>
          </a:prstGeom>
          <a:noFill/>
        </p:spPr>
        <p:txBody>
          <a:bodyPr wrap="square" rtlCol="0">
            <a:spAutoFit/>
          </a:bodyPr>
          <a:lstStyle/>
          <a:p>
            <a:pPr marL="571500" indent="-571500" algn="ctr">
              <a:buFont typeface="Arial" panose="020B0604020202020204" pitchFamily="34" charset="0"/>
              <a:buChar char="•"/>
            </a:pPr>
            <a:r>
              <a:rPr lang="en-US" sz="4400" dirty="0">
                <a:solidFill>
                  <a:schemeClr val="bg1"/>
                </a:solidFill>
                <a:latin typeface="Lakki Reddy"/>
              </a:rPr>
              <a:t>ever-evolving</a:t>
            </a:r>
          </a:p>
          <a:p>
            <a:pPr marL="571500" indent="-571500">
              <a:buFont typeface="Arial" panose="020B0604020202020204" pitchFamily="34" charset="0"/>
              <a:buChar char="•"/>
            </a:pPr>
            <a:endParaRPr lang="en-US" sz="4400" dirty="0">
              <a:solidFill>
                <a:schemeClr val="bg1"/>
              </a:solidFill>
              <a:latin typeface="Lakki Reddy"/>
            </a:endParaRPr>
          </a:p>
          <a:p>
            <a:pPr marL="571500" indent="-571500">
              <a:buFont typeface="Arial" panose="020B0604020202020204" pitchFamily="34" charset="0"/>
              <a:buChar char="•"/>
            </a:pPr>
            <a:r>
              <a:rPr lang="en-US" sz="4400" dirty="0">
                <a:solidFill>
                  <a:schemeClr val="bg1"/>
                </a:solidFill>
                <a:latin typeface="Lakki Reddy"/>
              </a:rPr>
              <a:t>There is new research all the time related to how children learn to read. We should all be open to the review and implementation of new ideas if it’s in the best interest of children.  </a:t>
            </a:r>
          </a:p>
          <a:p>
            <a:pPr marL="571500" indent="-571500">
              <a:buFont typeface="Arial" panose="020B0604020202020204" pitchFamily="34" charset="0"/>
              <a:buChar char="•"/>
            </a:pPr>
            <a:endParaRPr lang="en-US" sz="4400" dirty="0">
              <a:solidFill>
                <a:schemeClr val="bg1"/>
              </a:solidFill>
              <a:latin typeface="Lakki Reddy"/>
            </a:endParaRPr>
          </a:p>
        </p:txBody>
      </p:sp>
    </p:spTree>
    <p:extLst>
      <p:ext uri="{BB962C8B-B14F-4D97-AF65-F5344CB8AC3E}">
        <p14:creationId xmlns:p14="http://schemas.microsoft.com/office/powerpoint/2010/main" val="39300737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6EBC728-5FEF-FCB1-802A-A8CA54C676FD}"/>
              </a:ext>
            </a:extLst>
          </p:cNvPr>
          <p:cNvSpPr txBox="1"/>
          <p:nvPr/>
        </p:nvSpPr>
        <p:spPr>
          <a:xfrm>
            <a:off x="509335" y="625643"/>
            <a:ext cx="11065043" cy="461665"/>
          </a:xfrm>
          <a:prstGeom prst="rect">
            <a:avLst/>
          </a:prstGeom>
          <a:noFill/>
        </p:spPr>
        <p:txBody>
          <a:bodyPr wrap="square" rtlCol="0">
            <a:spAutoFit/>
          </a:bodyPr>
          <a:lstStyle/>
          <a:p>
            <a:endParaRPr lang="en-US" sz="1200" dirty="0">
              <a:solidFill>
                <a:srgbClr val="555658"/>
              </a:solidFill>
              <a:highlight>
                <a:srgbClr val="FFFFFF"/>
              </a:highlight>
              <a:latin typeface="Lato" panose="020F0502020204030204" pitchFamily="34" charset="0"/>
            </a:endParaRPr>
          </a:p>
          <a:p>
            <a:endParaRPr lang="en-US" sz="1200" dirty="0"/>
          </a:p>
        </p:txBody>
      </p:sp>
      <p:sp>
        <p:nvSpPr>
          <p:cNvPr id="3" name="TextBox 2">
            <a:extLst>
              <a:ext uri="{FF2B5EF4-FFF2-40B4-BE49-F238E27FC236}">
                <a16:creationId xmlns:a16="http://schemas.microsoft.com/office/drawing/2014/main" id="{6D777268-FE38-9FE1-120D-093C50D8B681}"/>
              </a:ext>
            </a:extLst>
          </p:cNvPr>
          <p:cNvSpPr txBox="1"/>
          <p:nvPr/>
        </p:nvSpPr>
        <p:spPr>
          <a:xfrm>
            <a:off x="1205161" y="1087308"/>
            <a:ext cx="9673390" cy="3477875"/>
          </a:xfrm>
          <a:prstGeom prst="rect">
            <a:avLst/>
          </a:prstGeom>
          <a:noFill/>
        </p:spPr>
        <p:txBody>
          <a:bodyPr wrap="square" rtlCol="0">
            <a:spAutoFit/>
          </a:bodyPr>
          <a:lstStyle/>
          <a:p>
            <a:r>
              <a:rPr lang="en-US" sz="4400" dirty="0">
                <a:solidFill>
                  <a:schemeClr val="bg1"/>
                </a:solidFill>
                <a:latin typeface="Lakki Reddy"/>
              </a:rPr>
              <a:t>What SOR is NOT…</a:t>
            </a:r>
          </a:p>
          <a:p>
            <a:endParaRPr lang="en-US" sz="4400" dirty="0">
              <a:solidFill>
                <a:schemeClr val="bg1"/>
              </a:solidFill>
              <a:latin typeface="Lakki Reddy"/>
            </a:endParaRPr>
          </a:p>
          <a:p>
            <a:endParaRPr lang="en-US" sz="4400" dirty="0">
              <a:solidFill>
                <a:schemeClr val="bg1"/>
              </a:solidFill>
              <a:latin typeface="Lakki Reddy"/>
            </a:endParaRPr>
          </a:p>
          <a:p>
            <a:pPr marL="571500" indent="-571500">
              <a:buFont typeface="Arial" panose="020B0604020202020204" pitchFamily="34" charset="0"/>
              <a:buChar char="•"/>
            </a:pPr>
            <a:r>
              <a:rPr lang="en-US" sz="4400" dirty="0">
                <a:solidFill>
                  <a:schemeClr val="bg1"/>
                </a:solidFill>
                <a:latin typeface="Lakki Reddy"/>
              </a:rPr>
              <a:t>a single program or intervention</a:t>
            </a:r>
          </a:p>
          <a:p>
            <a:pPr marL="571500" indent="-571500">
              <a:buFont typeface="Arial" panose="020B0604020202020204" pitchFamily="34" charset="0"/>
              <a:buChar char="•"/>
            </a:pPr>
            <a:endParaRPr lang="en-US" sz="4400" dirty="0">
              <a:solidFill>
                <a:schemeClr val="bg1"/>
              </a:solidFill>
              <a:latin typeface="Lakki Reddy"/>
            </a:endParaRPr>
          </a:p>
        </p:txBody>
      </p:sp>
    </p:spTree>
    <p:extLst>
      <p:ext uri="{BB962C8B-B14F-4D97-AF65-F5344CB8AC3E}">
        <p14:creationId xmlns:p14="http://schemas.microsoft.com/office/powerpoint/2010/main" val="34554196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6EBC728-5FEF-FCB1-802A-A8CA54C676FD}"/>
              </a:ext>
            </a:extLst>
          </p:cNvPr>
          <p:cNvSpPr txBox="1"/>
          <p:nvPr/>
        </p:nvSpPr>
        <p:spPr>
          <a:xfrm>
            <a:off x="509335" y="625643"/>
            <a:ext cx="11065043" cy="461665"/>
          </a:xfrm>
          <a:prstGeom prst="rect">
            <a:avLst/>
          </a:prstGeom>
          <a:noFill/>
        </p:spPr>
        <p:txBody>
          <a:bodyPr wrap="square" rtlCol="0">
            <a:spAutoFit/>
          </a:bodyPr>
          <a:lstStyle/>
          <a:p>
            <a:endParaRPr lang="en-US" sz="1200" dirty="0">
              <a:solidFill>
                <a:srgbClr val="555658"/>
              </a:solidFill>
              <a:highlight>
                <a:srgbClr val="FFFFFF"/>
              </a:highlight>
              <a:latin typeface="Lato" panose="020F0502020204030204" pitchFamily="34" charset="0"/>
            </a:endParaRPr>
          </a:p>
          <a:p>
            <a:endParaRPr lang="en-US" sz="1200" dirty="0"/>
          </a:p>
        </p:txBody>
      </p:sp>
      <p:sp>
        <p:nvSpPr>
          <p:cNvPr id="3" name="TextBox 2">
            <a:extLst>
              <a:ext uri="{FF2B5EF4-FFF2-40B4-BE49-F238E27FC236}">
                <a16:creationId xmlns:a16="http://schemas.microsoft.com/office/drawing/2014/main" id="{6D777268-FE38-9FE1-120D-093C50D8B681}"/>
              </a:ext>
            </a:extLst>
          </p:cNvPr>
          <p:cNvSpPr txBox="1"/>
          <p:nvPr/>
        </p:nvSpPr>
        <p:spPr>
          <a:xfrm>
            <a:off x="1205161" y="1087308"/>
            <a:ext cx="9673390" cy="3477875"/>
          </a:xfrm>
          <a:prstGeom prst="rect">
            <a:avLst/>
          </a:prstGeom>
          <a:noFill/>
        </p:spPr>
        <p:txBody>
          <a:bodyPr wrap="square" rtlCol="0">
            <a:spAutoFit/>
          </a:bodyPr>
          <a:lstStyle/>
          <a:p>
            <a:r>
              <a:rPr lang="en-US" sz="4400" dirty="0">
                <a:solidFill>
                  <a:schemeClr val="bg1"/>
                </a:solidFill>
                <a:latin typeface="Lakki Reddy"/>
              </a:rPr>
              <a:t>What SOR is NOT…</a:t>
            </a:r>
          </a:p>
          <a:p>
            <a:endParaRPr lang="en-US" sz="4400" dirty="0">
              <a:solidFill>
                <a:schemeClr val="bg1"/>
              </a:solidFill>
              <a:latin typeface="Lakki Reddy"/>
            </a:endParaRPr>
          </a:p>
          <a:p>
            <a:endParaRPr lang="en-US" sz="4400" dirty="0">
              <a:solidFill>
                <a:schemeClr val="bg1"/>
              </a:solidFill>
              <a:latin typeface="Lakki Reddy"/>
            </a:endParaRPr>
          </a:p>
          <a:p>
            <a:pPr marL="571500" indent="-571500">
              <a:buFont typeface="Arial" panose="020B0604020202020204" pitchFamily="34" charset="0"/>
              <a:buChar char="•"/>
            </a:pPr>
            <a:r>
              <a:rPr lang="en-US" sz="4400" dirty="0">
                <a:solidFill>
                  <a:schemeClr val="bg1"/>
                </a:solidFill>
                <a:latin typeface="Lakki Reddy"/>
              </a:rPr>
              <a:t>a single program or intervention</a:t>
            </a:r>
          </a:p>
          <a:p>
            <a:pPr marL="571500" indent="-571500">
              <a:buFont typeface="Arial" panose="020B0604020202020204" pitchFamily="34" charset="0"/>
              <a:buChar char="•"/>
            </a:pPr>
            <a:endParaRPr lang="en-US" sz="4400" dirty="0">
              <a:solidFill>
                <a:schemeClr val="bg1"/>
              </a:solidFill>
              <a:latin typeface="Lakki Reddy"/>
            </a:endParaRPr>
          </a:p>
        </p:txBody>
      </p:sp>
      <p:pic>
        <p:nvPicPr>
          <p:cNvPr id="4" name="Picture 3" descr="A red circle with a cross&#10;&#10;Description automatically generated">
            <a:extLst>
              <a:ext uri="{FF2B5EF4-FFF2-40B4-BE49-F238E27FC236}">
                <a16:creationId xmlns:a16="http://schemas.microsoft.com/office/drawing/2014/main" id="{194DC413-8CA4-FD26-9F22-55063FAF733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875547" y="1970911"/>
            <a:ext cx="5896476" cy="4261446"/>
          </a:xfrm>
          <a:prstGeom prst="rect">
            <a:avLst/>
          </a:prstGeom>
        </p:spPr>
      </p:pic>
    </p:spTree>
    <p:extLst>
      <p:ext uri="{BB962C8B-B14F-4D97-AF65-F5344CB8AC3E}">
        <p14:creationId xmlns:p14="http://schemas.microsoft.com/office/powerpoint/2010/main" val="22127927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6EBC728-5FEF-FCB1-802A-A8CA54C676FD}"/>
              </a:ext>
            </a:extLst>
          </p:cNvPr>
          <p:cNvSpPr txBox="1"/>
          <p:nvPr/>
        </p:nvSpPr>
        <p:spPr>
          <a:xfrm>
            <a:off x="509335" y="625643"/>
            <a:ext cx="11065043" cy="461665"/>
          </a:xfrm>
          <a:prstGeom prst="rect">
            <a:avLst/>
          </a:prstGeom>
          <a:noFill/>
        </p:spPr>
        <p:txBody>
          <a:bodyPr wrap="square" rtlCol="0">
            <a:spAutoFit/>
          </a:bodyPr>
          <a:lstStyle/>
          <a:p>
            <a:endParaRPr lang="en-US" sz="1200" dirty="0">
              <a:solidFill>
                <a:srgbClr val="555658"/>
              </a:solidFill>
              <a:highlight>
                <a:srgbClr val="FFFFFF"/>
              </a:highlight>
              <a:latin typeface="Lato" panose="020F0502020204030204" pitchFamily="34" charset="0"/>
            </a:endParaRPr>
          </a:p>
          <a:p>
            <a:endParaRPr lang="en-US" sz="1200" dirty="0"/>
          </a:p>
        </p:txBody>
      </p:sp>
      <p:sp>
        <p:nvSpPr>
          <p:cNvPr id="3" name="TextBox 2">
            <a:extLst>
              <a:ext uri="{FF2B5EF4-FFF2-40B4-BE49-F238E27FC236}">
                <a16:creationId xmlns:a16="http://schemas.microsoft.com/office/drawing/2014/main" id="{6D777268-FE38-9FE1-120D-093C50D8B681}"/>
              </a:ext>
            </a:extLst>
          </p:cNvPr>
          <p:cNvSpPr txBox="1"/>
          <p:nvPr/>
        </p:nvSpPr>
        <p:spPr>
          <a:xfrm>
            <a:off x="1205161" y="1087308"/>
            <a:ext cx="9673390" cy="4154984"/>
          </a:xfrm>
          <a:prstGeom prst="rect">
            <a:avLst/>
          </a:prstGeom>
          <a:noFill/>
        </p:spPr>
        <p:txBody>
          <a:bodyPr wrap="square" rtlCol="0">
            <a:spAutoFit/>
          </a:bodyPr>
          <a:lstStyle/>
          <a:p>
            <a:r>
              <a:rPr lang="en-US" sz="4400" dirty="0">
                <a:solidFill>
                  <a:schemeClr val="bg1"/>
                </a:solidFill>
                <a:latin typeface="Lakki Reddy"/>
              </a:rPr>
              <a:t>What SOR is NOT…</a:t>
            </a:r>
          </a:p>
          <a:p>
            <a:endParaRPr lang="en-US" sz="4400" dirty="0">
              <a:solidFill>
                <a:schemeClr val="bg1"/>
              </a:solidFill>
              <a:latin typeface="Lakki Reddy"/>
            </a:endParaRPr>
          </a:p>
          <a:p>
            <a:endParaRPr lang="en-US" sz="4400" dirty="0">
              <a:solidFill>
                <a:schemeClr val="bg1"/>
              </a:solidFill>
              <a:latin typeface="Lakki Reddy"/>
            </a:endParaRPr>
          </a:p>
          <a:p>
            <a:pPr marL="571500" indent="-571500">
              <a:buFont typeface="Arial" panose="020B0604020202020204" pitchFamily="34" charset="0"/>
              <a:buChar char="•"/>
            </a:pPr>
            <a:r>
              <a:rPr lang="en-US" sz="4400" dirty="0">
                <a:solidFill>
                  <a:schemeClr val="bg1"/>
                </a:solidFill>
                <a:latin typeface="Lakki Reddy"/>
              </a:rPr>
              <a:t>a phonics-based program that DRILLS phonics</a:t>
            </a:r>
          </a:p>
          <a:p>
            <a:pPr marL="571500" indent="-571500">
              <a:buFont typeface="Arial" panose="020B0604020202020204" pitchFamily="34" charset="0"/>
              <a:buChar char="•"/>
            </a:pPr>
            <a:endParaRPr lang="en-US" sz="4400" dirty="0">
              <a:solidFill>
                <a:schemeClr val="bg1"/>
              </a:solidFill>
              <a:latin typeface="Lakki Reddy"/>
            </a:endParaRPr>
          </a:p>
        </p:txBody>
      </p:sp>
    </p:spTree>
    <p:extLst>
      <p:ext uri="{BB962C8B-B14F-4D97-AF65-F5344CB8AC3E}">
        <p14:creationId xmlns:p14="http://schemas.microsoft.com/office/powerpoint/2010/main" val="11886464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6EBC728-5FEF-FCB1-802A-A8CA54C676FD}"/>
              </a:ext>
            </a:extLst>
          </p:cNvPr>
          <p:cNvSpPr txBox="1"/>
          <p:nvPr/>
        </p:nvSpPr>
        <p:spPr>
          <a:xfrm>
            <a:off x="509335" y="625643"/>
            <a:ext cx="11065043" cy="461665"/>
          </a:xfrm>
          <a:prstGeom prst="rect">
            <a:avLst/>
          </a:prstGeom>
          <a:noFill/>
        </p:spPr>
        <p:txBody>
          <a:bodyPr wrap="square" rtlCol="0">
            <a:spAutoFit/>
          </a:bodyPr>
          <a:lstStyle/>
          <a:p>
            <a:endParaRPr lang="en-US" sz="1200" dirty="0">
              <a:solidFill>
                <a:srgbClr val="555658"/>
              </a:solidFill>
              <a:highlight>
                <a:srgbClr val="FFFFFF"/>
              </a:highlight>
              <a:latin typeface="Lato" panose="020F0502020204030204" pitchFamily="34" charset="0"/>
            </a:endParaRPr>
          </a:p>
          <a:p>
            <a:endParaRPr lang="en-US" sz="1200" dirty="0"/>
          </a:p>
        </p:txBody>
      </p:sp>
      <p:sp>
        <p:nvSpPr>
          <p:cNvPr id="3" name="TextBox 2">
            <a:extLst>
              <a:ext uri="{FF2B5EF4-FFF2-40B4-BE49-F238E27FC236}">
                <a16:creationId xmlns:a16="http://schemas.microsoft.com/office/drawing/2014/main" id="{6D777268-FE38-9FE1-120D-093C50D8B681}"/>
              </a:ext>
            </a:extLst>
          </p:cNvPr>
          <p:cNvSpPr txBox="1"/>
          <p:nvPr/>
        </p:nvSpPr>
        <p:spPr>
          <a:xfrm>
            <a:off x="1205161" y="1087308"/>
            <a:ext cx="9673390" cy="4154984"/>
          </a:xfrm>
          <a:prstGeom prst="rect">
            <a:avLst/>
          </a:prstGeom>
          <a:noFill/>
        </p:spPr>
        <p:txBody>
          <a:bodyPr wrap="square" rtlCol="0">
            <a:spAutoFit/>
          </a:bodyPr>
          <a:lstStyle/>
          <a:p>
            <a:r>
              <a:rPr lang="en-US" sz="4400" dirty="0">
                <a:solidFill>
                  <a:schemeClr val="bg1"/>
                </a:solidFill>
                <a:latin typeface="Lakki Reddy"/>
              </a:rPr>
              <a:t>What SOR is NOT…</a:t>
            </a:r>
          </a:p>
          <a:p>
            <a:endParaRPr lang="en-US" sz="4400" dirty="0">
              <a:solidFill>
                <a:schemeClr val="bg1"/>
              </a:solidFill>
              <a:latin typeface="Lakki Reddy"/>
            </a:endParaRPr>
          </a:p>
          <a:p>
            <a:endParaRPr lang="en-US" sz="4400" dirty="0">
              <a:solidFill>
                <a:schemeClr val="bg1"/>
              </a:solidFill>
              <a:latin typeface="Lakki Reddy"/>
            </a:endParaRPr>
          </a:p>
          <a:p>
            <a:pPr marL="571500" indent="-571500">
              <a:buFont typeface="Arial" panose="020B0604020202020204" pitchFamily="34" charset="0"/>
              <a:buChar char="•"/>
            </a:pPr>
            <a:r>
              <a:rPr lang="en-US" sz="4400" dirty="0">
                <a:solidFill>
                  <a:schemeClr val="bg1"/>
                </a:solidFill>
                <a:latin typeface="Lakki Reddy"/>
              </a:rPr>
              <a:t>a phonics-based program that DRILLS phonics</a:t>
            </a:r>
          </a:p>
          <a:p>
            <a:pPr marL="571500" indent="-571500">
              <a:buFont typeface="Arial" panose="020B0604020202020204" pitchFamily="34" charset="0"/>
              <a:buChar char="•"/>
            </a:pPr>
            <a:endParaRPr lang="en-US" sz="4400" dirty="0">
              <a:solidFill>
                <a:schemeClr val="bg1"/>
              </a:solidFill>
              <a:latin typeface="Lakki Reddy"/>
            </a:endParaRPr>
          </a:p>
        </p:txBody>
      </p:sp>
      <p:pic>
        <p:nvPicPr>
          <p:cNvPr id="4" name="Picture 3" descr="A red circle with a cross&#10;&#10;Description automatically generated">
            <a:extLst>
              <a:ext uri="{FF2B5EF4-FFF2-40B4-BE49-F238E27FC236}">
                <a16:creationId xmlns:a16="http://schemas.microsoft.com/office/drawing/2014/main" id="{2EF53A6C-8389-CA11-175D-533C236597E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779294" y="1863616"/>
            <a:ext cx="5896476" cy="4261446"/>
          </a:xfrm>
          <a:prstGeom prst="rect">
            <a:avLst/>
          </a:prstGeom>
        </p:spPr>
      </p:pic>
    </p:spTree>
    <p:extLst>
      <p:ext uri="{BB962C8B-B14F-4D97-AF65-F5344CB8AC3E}">
        <p14:creationId xmlns:p14="http://schemas.microsoft.com/office/powerpoint/2010/main" val="20316399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6EBC728-5FEF-FCB1-802A-A8CA54C676FD}"/>
              </a:ext>
            </a:extLst>
          </p:cNvPr>
          <p:cNvSpPr txBox="1"/>
          <p:nvPr/>
        </p:nvSpPr>
        <p:spPr>
          <a:xfrm>
            <a:off x="509335" y="625643"/>
            <a:ext cx="11065043" cy="461665"/>
          </a:xfrm>
          <a:prstGeom prst="rect">
            <a:avLst/>
          </a:prstGeom>
          <a:noFill/>
        </p:spPr>
        <p:txBody>
          <a:bodyPr wrap="square" rtlCol="0">
            <a:spAutoFit/>
          </a:bodyPr>
          <a:lstStyle/>
          <a:p>
            <a:endParaRPr lang="en-US" sz="1200" dirty="0">
              <a:solidFill>
                <a:srgbClr val="555658"/>
              </a:solidFill>
              <a:highlight>
                <a:srgbClr val="FFFFFF"/>
              </a:highlight>
              <a:latin typeface="Lato" panose="020F0502020204030204" pitchFamily="34" charset="0"/>
            </a:endParaRPr>
          </a:p>
          <a:p>
            <a:endParaRPr lang="en-US" sz="1200" dirty="0"/>
          </a:p>
        </p:txBody>
      </p:sp>
      <p:sp>
        <p:nvSpPr>
          <p:cNvPr id="3" name="TextBox 2">
            <a:extLst>
              <a:ext uri="{FF2B5EF4-FFF2-40B4-BE49-F238E27FC236}">
                <a16:creationId xmlns:a16="http://schemas.microsoft.com/office/drawing/2014/main" id="{6D777268-FE38-9FE1-120D-093C50D8B681}"/>
              </a:ext>
            </a:extLst>
          </p:cNvPr>
          <p:cNvSpPr txBox="1"/>
          <p:nvPr/>
        </p:nvSpPr>
        <p:spPr>
          <a:xfrm>
            <a:off x="1205161" y="1087308"/>
            <a:ext cx="9673390" cy="4154984"/>
          </a:xfrm>
          <a:prstGeom prst="rect">
            <a:avLst/>
          </a:prstGeom>
          <a:noFill/>
        </p:spPr>
        <p:txBody>
          <a:bodyPr wrap="square" rtlCol="0">
            <a:spAutoFit/>
          </a:bodyPr>
          <a:lstStyle/>
          <a:p>
            <a:r>
              <a:rPr lang="en-US" sz="4400" dirty="0">
                <a:solidFill>
                  <a:schemeClr val="bg1"/>
                </a:solidFill>
                <a:latin typeface="Lakki Reddy"/>
              </a:rPr>
              <a:t>What SOR is NOT…</a:t>
            </a:r>
          </a:p>
          <a:p>
            <a:endParaRPr lang="en-US" sz="4400" dirty="0">
              <a:solidFill>
                <a:schemeClr val="bg1"/>
              </a:solidFill>
              <a:latin typeface="Lakki Reddy"/>
            </a:endParaRPr>
          </a:p>
          <a:p>
            <a:endParaRPr lang="en-US" sz="4400" dirty="0">
              <a:solidFill>
                <a:schemeClr val="bg1"/>
              </a:solidFill>
              <a:latin typeface="Lakki Reddy"/>
            </a:endParaRPr>
          </a:p>
          <a:p>
            <a:pPr marL="571500" indent="-571500">
              <a:buFont typeface="Arial" panose="020B0604020202020204" pitchFamily="34" charset="0"/>
              <a:buChar char="•"/>
            </a:pPr>
            <a:r>
              <a:rPr lang="en-US" sz="4400" dirty="0">
                <a:solidFill>
                  <a:schemeClr val="bg1"/>
                </a:solidFill>
                <a:latin typeface="Lakki Reddy"/>
              </a:rPr>
              <a:t>complete and no more study needs to be done</a:t>
            </a:r>
          </a:p>
          <a:p>
            <a:pPr marL="571500" indent="-571500">
              <a:buFont typeface="Arial" panose="020B0604020202020204" pitchFamily="34" charset="0"/>
              <a:buChar char="•"/>
            </a:pPr>
            <a:endParaRPr lang="en-US" sz="4400" dirty="0">
              <a:solidFill>
                <a:schemeClr val="bg1"/>
              </a:solidFill>
              <a:latin typeface="Lakki Reddy"/>
            </a:endParaRPr>
          </a:p>
        </p:txBody>
      </p:sp>
    </p:spTree>
    <p:extLst>
      <p:ext uri="{BB962C8B-B14F-4D97-AF65-F5344CB8AC3E}">
        <p14:creationId xmlns:p14="http://schemas.microsoft.com/office/powerpoint/2010/main" val="24121089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6EBC728-5FEF-FCB1-802A-A8CA54C676FD}"/>
              </a:ext>
            </a:extLst>
          </p:cNvPr>
          <p:cNvSpPr txBox="1"/>
          <p:nvPr/>
        </p:nvSpPr>
        <p:spPr>
          <a:xfrm>
            <a:off x="509335" y="625643"/>
            <a:ext cx="11065043" cy="461665"/>
          </a:xfrm>
          <a:prstGeom prst="rect">
            <a:avLst/>
          </a:prstGeom>
          <a:noFill/>
        </p:spPr>
        <p:txBody>
          <a:bodyPr wrap="square" rtlCol="0">
            <a:spAutoFit/>
          </a:bodyPr>
          <a:lstStyle/>
          <a:p>
            <a:endParaRPr lang="en-US" sz="1200" dirty="0">
              <a:solidFill>
                <a:srgbClr val="555658"/>
              </a:solidFill>
              <a:highlight>
                <a:srgbClr val="FFFFFF"/>
              </a:highlight>
              <a:latin typeface="Lato" panose="020F0502020204030204" pitchFamily="34" charset="0"/>
            </a:endParaRPr>
          </a:p>
          <a:p>
            <a:endParaRPr lang="en-US" sz="1200" dirty="0"/>
          </a:p>
        </p:txBody>
      </p:sp>
      <p:sp>
        <p:nvSpPr>
          <p:cNvPr id="3" name="TextBox 2">
            <a:extLst>
              <a:ext uri="{FF2B5EF4-FFF2-40B4-BE49-F238E27FC236}">
                <a16:creationId xmlns:a16="http://schemas.microsoft.com/office/drawing/2014/main" id="{6D777268-FE38-9FE1-120D-093C50D8B681}"/>
              </a:ext>
            </a:extLst>
          </p:cNvPr>
          <p:cNvSpPr txBox="1"/>
          <p:nvPr/>
        </p:nvSpPr>
        <p:spPr>
          <a:xfrm>
            <a:off x="1205161" y="1087308"/>
            <a:ext cx="9673390" cy="4154984"/>
          </a:xfrm>
          <a:prstGeom prst="rect">
            <a:avLst/>
          </a:prstGeom>
          <a:noFill/>
        </p:spPr>
        <p:txBody>
          <a:bodyPr wrap="square" rtlCol="0">
            <a:spAutoFit/>
          </a:bodyPr>
          <a:lstStyle/>
          <a:p>
            <a:r>
              <a:rPr lang="en-US" sz="4400" dirty="0">
                <a:solidFill>
                  <a:schemeClr val="bg1"/>
                </a:solidFill>
                <a:latin typeface="Lakki Reddy"/>
              </a:rPr>
              <a:t>What SOR is NOT…</a:t>
            </a:r>
          </a:p>
          <a:p>
            <a:endParaRPr lang="en-US" sz="4400" dirty="0">
              <a:solidFill>
                <a:schemeClr val="bg1"/>
              </a:solidFill>
              <a:latin typeface="Lakki Reddy"/>
            </a:endParaRPr>
          </a:p>
          <a:p>
            <a:endParaRPr lang="en-US" sz="4400" dirty="0">
              <a:solidFill>
                <a:schemeClr val="bg1"/>
              </a:solidFill>
              <a:latin typeface="Lakki Reddy"/>
            </a:endParaRPr>
          </a:p>
          <a:p>
            <a:pPr marL="571500" indent="-571500">
              <a:buFont typeface="Arial" panose="020B0604020202020204" pitchFamily="34" charset="0"/>
              <a:buChar char="•"/>
            </a:pPr>
            <a:r>
              <a:rPr lang="en-US" sz="4400" dirty="0">
                <a:solidFill>
                  <a:schemeClr val="bg1"/>
                </a:solidFill>
                <a:latin typeface="Lakki Reddy"/>
              </a:rPr>
              <a:t>complete and no more study needs to be done</a:t>
            </a:r>
          </a:p>
          <a:p>
            <a:pPr marL="571500" indent="-571500">
              <a:buFont typeface="Arial" panose="020B0604020202020204" pitchFamily="34" charset="0"/>
              <a:buChar char="•"/>
            </a:pPr>
            <a:endParaRPr lang="en-US" sz="4400" dirty="0">
              <a:solidFill>
                <a:schemeClr val="bg1"/>
              </a:solidFill>
              <a:latin typeface="Lakki Reddy"/>
            </a:endParaRPr>
          </a:p>
        </p:txBody>
      </p:sp>
      <p:pic>
        <p:nvPicPr>
          <p:cNvPr id="2" name="Picture 1" descr="A red circle with a cross&#10;&#10;Description automatically generated">
            <a:extLst>
              <a:ext uri="{FF2B5EF4-FFF2-40B4-BE49-F238E27FC236}">
                <a16:creationId xmlns:a16="http://schemas.microsoft.com/office/drawing/2014/main" id="{802FE309-A5B2-EE95-9ADA-3A3A564BE50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791326" y="1970911"/>
            <a:ext cx="5896476" cy="4261446"/>
          </a:xfrm>
          <a:prstGeom prst="rect">
            <a:avLst/>
          </a:prstGeom>
        </p:spPr>
      </p:pic>
    </p:spTree>
    <p:extLst>
      <p:ext uri="{BB962C8B-B14F-4D97-AF65-F5344CB8AC3E}">
        <p14:creationId xmlns:p14="http://schemas.microsoft.com/office/powerpoint/2010/main" val="790540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96B4B-FECE-6F11-7207-A4248C488BB0}"/>
              </a:ext>
            </a:extLst>
          </p:cNvPr>
          <p:cNvSpPr>
            <a:spLocks noGrp="1"/>
          </p:cNvSpPr>
          <p:nvPr>
            <p:ph type="ctrTitle"/>
          </p:nvPr>
        </p:nvSpPr>
        <p:spPr>
          <a:xfrm>
            <a:off x="893853" y="277403"/>
            <a:ext cx="10346076" cy="1466724"/>
          </a:xfrm>
          <a:solidFill>
            <a:srgbClr val="C00000"/>
          </a:solidFill>
        </p:spPr>
        <p:txBody>
          <a:bodyPr/>
          <a:lstStyle/>
          <a:p>
            <a:endParaRPr lang="en-US" dirty="0"/>
          </a:p>
        </p:txBody>
      </p:sp>
      <p:pic>
        <p:nvPicPr>
          <p:cNvPr id="5" name="Picture 4">
            <a:extLst>
              <a:ext uri="{FF2B5EF4-FFF2-40B4-BE49-F238E27FC236}">
                <a16:creationId xmlns:a16="http://schemas.microsoft.com/office/drawing/2014/main" id="{2699FB6D-528B-A1CC-4D42-E7D3EDD2F92C}"/>
              </a:ext>
            </a:extLst>
          </p:cNvPr>
          <p:cNvPicPr>
            <a:picLocks noChangeAspect="1"/>
          </p:cNvPicPr>
          <p:nvPr/>
        </p:nvPicPr>
        <p:blipFill>
          <a:blip r:embed="rId2"/>
          <a:stretch>
            <a:fillRect/>
          </a:stretch>
        </p:blipFill>
        <p:spPr>
          <a:xfrm>
            <a:off x="1065025" y="416148"/>
            <a:ext cx="10061948" cy="1189234"/>
          </a:xfrm>
          <a:prstGeom prst="rect">
            <a:avLst/>
          </a:prstGeom>
        </p:spPr>
      </p:pic>
      <p:pic>
        <p:nvPicPr>
          <p:cNvPr id="10" name="Picture 9" descr="A blue cover with a question mark&#10;&#10;Description automatically generated">
            <a:extLst>
              <a:ext uri="{FF2B5EF4-FFF2-40B4-BE49-F238E27FC236}">
                <a16:creationId xmlns:a16="http://schemas.microsoft.com/office/drawing/2014/main" id="{0D15D595-AAC3-FF6C-13BD-EBB4ED979F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517" y="2602284"/>
            <a:ext cx="1780484" cy="2342696"/>
          </a:xfrm>
          <a:prstGeom prst="rect">
            <a:avLst/>
          </a:prstGeom>
          <a:ln w="38100">
            <a:solidFill>
              <a:srgbClr val="FFFF00"/>
            </a:solidFill>
          </a:ln>
        </p:spPr>
      </p:pic>
      <p:sp>
        <p:nvSpPr>
          <p:cNvPr id="11" name="Subtitle 10">
            <a:extLst>
              <a:ext uri="{FF2B5EF4-FFF2-40B4-BE49-F238E27FC236}">
                <a16:creationId xmlns:a16="http://schemas.microsoft.com/office/drawing/2014/main" id="{3666B888-9AC9-A828-0505-8EC5106255BA}"/>
              </a:ext>
            </a:extLst>
          </p:cNvPr>
          <p:cNvSpPr>
            <a:spLocks noGrp="1"/>
          </p:cNvSpPr>
          <p:nvPr>
            <p:ph type="subTitle" idx="1"/>
          </p:nvPr>
        </p:nvSpPr>
        <p:spPr>
          <a:xfrm>
            <a:off x="2959767" y="2601118"/>
            <a:ext cx="7497727" cy="3162008"/>
          </a:xfrm>
          <a:ln w="57150">
            <a:solidFill>
              <a:srgbClr val="FF0000"/>
            </a:solidFill>
          </a:ln>
        </p:spPr>
        <p:txBody>
          <a:bodyPr>
            <a:normAutofit lnSpcReduction="10000"/>
          </a:bodyPr>
          <a:lstStyle/>
          <a:p>
            <a:r>
              <a:rPr lang="en-US" sz="4800" dirty="0">
                <a:solidFill>
                  <a:schemeClr val="bg1"/>
                </a:solidFill>
              </a:rPr>
              <a:t>Start Slideshow after watching Introduction Video from Clayton County and Sign In for the session is completed.</a:t>
            </a:r>
          </a:p>
        </p:txBody>
      </p:sp>
    </p:spTree>
    <p:extLst>
      <p:ext uri="{BB962C8B-B14F-4D97-AF65-F5344CB8AC3E}">
        <p14:creationId xmlns:p14="http://schemas.microsoft.com/office/powerpoint/2010/main" val="14050413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777268-FE38-9FE1-120D-093C50D8B681}"/>
              </a:ext>
            </a:extLst>
          </p:cNvPr>
          <p:cNvSpPr txBox="1"/>
          <p:nvPr/>
        </p:nvSpPr>
        <p:spPr>
          <a:xfrm>
            <a:off x="1259305" y="1917487"/>
            <a:ext cx="9673390" cy="4493538"/>
          </a:xfrm>
          <a:prstGeom prst="rect">
            <a:avLst/>
          </a:prstGeom>
          <a:noFill/>
        </p:spPr>
        <p:txBody>
          <a:bodyPr wrap="square" rtlCol="0">
            <a:spAutoFit/>
          </a:bodyPr>
          <a:lstStyle/>
          <a:p>
            <a:r>
              <a:rPr lang="en-US" sz="6600" dirty="0">
                <a:solidFill>
                  <a:schemeClr val="bg1"/>
                </a:solidFill>
                <a:latin typeface="Lakki Reddy"/>
              </a:rPr>
              <a:t>We AGREE that the SOR is NOT a single program or intervention….</a:t>
            </a:r>
          </a:p>
          <a:p>
            <a:endParaRPr lang="en-US" sz="4400" dirty="0">
              <a:solidFill>
                <a:schemeClr val="bg1"/>
              </a:solidFill>
              <a:latin typeface="Lakki Reddy"/>
            </a:endParaRPr>
          </a:p>
          <a:p>
            <a:pPr marL="571500" indent="-571500">
              <a:buFont typeface="Arial" panose="020B0604020202020204" pitchFamily="34" charset="0"/>
              <a:buChar char="•"/>
            </a:pPr>
            <a:endParaRPr lang="en-US" sz="4400" dirty="0">
              <a:solidFill>
                <a:schemeClr val="bg1"/>
              </a:solidFill>
              <a:latin typeface="Lakki Reddy"/>
            </a:endParaRPr>
          </a:p>
        </p:txBody>
      </p:sp>
      <p:pic>
        <p:nvPicPr>
          <p:cNvPr id="4" name="Picture 3" descr=" blue text with black background">
            <a:extLst>
              <a:ext uri="{FF2B5EF4-FFF2-40B4-BE49-F238E27FC236}">
                <a16:creationId xmlns:a16="http://schemas.microsoft.com/office/drawing/2014/main" id="{C21B183D-34D7-DF62-A70D-9D64374E807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500395" y="4256167"/>
            <a:ext cx="3048000" cy="1609725"/>
          </a:xfrm>
          <a:prstGeom prst="rect">
            <a:avLst/>
          </a:prstGeom>
        </p:spPr>
      </p:pic>
    </p:spTree>
    <p:extLst>
      <p:ext uri="{BB962C8B-B14F-4D97-AF65-F5344CB8AC3E}">
        <p14:creationId xmlns:p14="http://schemas.microsoft.com/office/powerpoint/2010/main" val="21426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6EBC728-5FEF-FCB1-802A-A8CA54C676FD}"/>
              </a:ext>
            </a:extLst>
          </p:cNvPr>
          <p:cNvSpPr txBox="1"/>
          <p:nvPr/>
        </p:nvSpPr>
        <p:spPr>
          <a:xfrm>
            <a:off x="509335" y="625643"/>
            <a:ext cx="11065043" cy="461665"/>
          </a:xfrm>
          <a:prstGeom prst="rect">
            <a:avLst/>
          </a:prstGeom>
          <a:noFill/>
        </p:spPr>
        <p:txBody>
          <a:bodyPr wrap="square" rtlCol="0">
            <a:spAutoFit/>
          </a:bodyPr>
          <a:lstStyle/>
          <a:p>
            <a:endParaRPr lang="en-US" sz="1200" dirty="0">
              <a:solidFill>
                <a:srgbClr val="555658"/>
              </a:solidFill>
              <a:highlight>
                <a:srgbClr val="FFFFFF"/>
              </a:highlight>
              <a:latin typeface="Lato" panose="020F0502020204030204" pitchFamily="34" charset="0"/>
            </a:endParaRPr>
          </a:p>
          <a:p>
            <a:endParaRPr lang="en-US" sz="1200" dirty="0"/>
          </a:p>
        </p:txBody>
      </p:sp>
      <p:sp>
        <p:nvSpPr>
          <p:cNvPr id="3" name="TextBox 2">
            <a:extLst>
              <a:ext uri="{FF2B5EF4-FFF2-40B4-BE49-F238E27FC236}">
                <a16:creationId xmlns:a16="http://schemas.microsoft.com/office/drawing/2014/main" id="{6D777268-FE38-9FE1-120D-093C50D8B681}"/>
              </a:ext>
            </a:extLst>
          </p:cNvPr>
          <p:cNvSpPr txBox="1"/>
          <p:nvPr/>
        </p:nvSpPr>
        <p:spPr>
          <a:xfrm>
            <a:off x="1012656" y="600046"/>
            <a:ext cx="9673390" cy="4708981"/>
          </a:xfrm>
          <a:prstGeom prst="rect">
            <a:avLst/>
          </a:prstGeom>
          <a:noFill/>
        </p:spPr>
        <p:txBody>
          <a:bodyPr wrap="square" rtlCol="0">
            <a:spAutoFit/>
          </a:bodyPr>
          <a:lstStyle/>
          <a:p>
            <a:r>
              <a:rPr lang="en-US" sz="6000" dirty="0">
                <a:solidFill>
                  <a:schemeClr val="bg1"/>
                </a:solidFill>
                <a:latin typeface="Lakki Reddy"/>
              </a:rPr>
              <a:t>HOWEVER,</a:t>
            </a:r>
          </a:p>
          <a:p>
            <a:r>
              <a:rPr lang="en-US" sz="6000" dirty="0">
                <a:solidFill>
                  <a:schemeClr val="bg1"/>
                </a:solidFill>
                <a:latin typeface="Lakki Reddy"/>
              </a:rPr>
              <a:t>Since we CAN SUPPORT the SOR research in Social Studies classes (non-fiction reading of the standards), we SHOULD!!!</a:t>
            </a:r>
          </a:p>
        </p:txBody>
      </p:sp>
    </p:spTree>
    <p:extLst>
      <p:ext uri="{BB962C8B-B14F-4D97-AF65-F5344CB8AC3E}">
        <p14:creationId xmlns:p14="http://schemas.microsoft.com/office/powerpoint/2010/main" val="168467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6EBC728-5FEF-FCB1-802A-A8CA54C676FD}"/>
              </a:ext>
            </a:extLst>
          </p:cNvPr>
          <p:cNvSpPr txBox="1"/>
          <p:nvPr/>
        </p:nvSpPr>
        <p:spPr>
          <a:xfrm>
            <a:off x="509335" y="625643"/>
            <a:ext cx="11065043" cy="461665"/>
          </a:xfrm>
          <a:prstGeom prst="rect">
            <a:avLst/>
          </a:prstGeom>
          <a:noFill/>
        </p:spPr>
        <p:txBody>
          <a:bodyPr wrap="square" rtlCol="0">
            <a:spAutoFit/>
          </a:bodyPr>
          <a:lstStyle/>
          <a:p>
            <a:endParaRPr lang="en-US" sz="1200" dirty="0">
              <a:solidFill>
                <a:srgbClr val="555658"/>
              </a:solidFill>
              <a:highlight>
                <a:srgbClr val="FFFFFF"/>
              </a:highlight>
              <a:latin typeface="Lato" panose="020F0502020204030204" pitchFamily="34" charset="0"/>
            </a:endParaRPr>
          </a:p>
          <a:p>
            <a:endParaRPr lang="en-US" sz="1200" dirty="0"/>
          </a:p>
        </p:txBody>
      </p:sp>
      <p:sp>
        <p:nvSpPr>
          <p:cNvPr id="3" name="TextBox 2">
            <a:extLst>
              <a:ext uri="{FF2B5EF4-FFF2-40B4-BE49-F238E27FC236}">
                <a16:creationId xmlns:a16="http://schemas.microsoft.com/office/drawing/2014/main" id="{6D777268-FE38-9FE1-120D-093C50D8B681}"/>
              </a:ext>
            </a:extLst>
          </p:cNvPr>
          <p:cNvSpPr txBox="1"/>
          <p:nvPr/>
        </p:nvSpPr>
        <p:spPr>
          <a:xfrm>
            <a:off x="1012656" y="600046"/>
            <a:ext cx="6200944" cy="5447645"/>
          </a:xfrm>
          <a:prstGeom prst="rect">
            <a:avLst/>
          </a:prstGeom>
          <a:noFill/>
        </p:spPr>
        <p:txBody>
          <a:bodyPr wrap="square" rtlCol="0">
            <a:spAutoFit/>
          </a:bodyPr>
          <a:lstStyle/>
          <a:p>
            <a:r>
              <a:rPr lang="en-US" sz="4800" dirty="0">
                <a:solidFill>
                  <a:schemeClr val="bg1"/>
                </a:solidFill>
                <a:latin typeface="Lakki Reddy"/>
              </a:rPr>
              <a:t>HOWEVER,</a:t>
            </a:r>
          </a:p>
          <a:p>
            <a:r>
              <a:rPr lang="en-US" sz="4800" dirty="0">
                <a:solidFill>
                  <a:schemeClr val="bg1"/>
                </a:solidFill>
                <a:latin typeface="Lakki Reddy"/>
              </a:rPr>
              <a:t>Since we CAN SUPPORT </a:t>
            </a:r>
          </a:p>
          <a:p>
            <a:r>
              <a:rPr lang="en-US" sz="4800" dirty="0">
                <a:solidFill>
                  <a:schemeClr val="bg1"/>
                </a:solidFill>
                <a:latin typeface="Lakki Reddy"/>
              </a:rPr>
              <a:t>the SOR research in Social Studies classes (non-fiction reading of the standards), we SHOULD</a:t>
            </a:r>
            <a:r>
              <a:rPr lang="en-US" sz="6000" dirty="0">
                <a:solidFill>
                  <a:schemeClr val="bg1"/>
                </a:solidFill>
                <a:latin typeface="Lakki Reddy"/>
              </a:rPr>
              <a:t>!!!</a:t>
            </a:r>
          </a:p>
        </p:txBody>
      </p:sp>
      <p:pic>
        <p:nvPicPr>
          <p:cNvPr id="4" name="Picture 3" descr="A green circle with a white exclamation mark&#10;&#10;Description automatically generated">
            <a:extLst>
              <a:ext uri="{FF2B5EF4-FFF2-40B4-BE49-F238E27FC236}">
                <a16:creationId xmlns:a16="http://schemas.microsoft.com/office/drawing/2014/main" id="{823867D0-B94F-0970-1F93-85D046EF3D8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913511" y="1548973"/>
            <a:ext cx="4133420" cy="4126962"/>
          </a:xfrm>
          <a:prstGeom prst="rect">
            <a:avLst/>
          </a:prstGeom>
        </p:spPr>
      </p:pic>
    </p:spTree>
    <p:extLst>
      <p:ext uri="{BB962C8B-B14F-4D97-AF65-F5344CB8AC3E}">
        <p14:creationId xmlns:p14="http://schemas.microsoft.com/office/powerpoint/2010/main" val="2404611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6EBC728-5FEF-FCB1-802A-A8CA54C676FD}"/>
              </a:ext>
            </a:extLst>
          </p:cNvPr>
          <p:cNvSpPr txBox="1"/>
          <p:nvPr/>
        </p:nvSpPr>
        <p:spPr>
          <a:xfrm>
            <a:off x="509335" y="625643"/>
            <a:ext cx="11065043" cy="461665"/>
          </a:xfrm>
          <a:prstGeom prst="rect">
            <a:avLst/>
          </a:prstGeom>
          <a:noFill/>
        </p:spPr>
        <p:txBody>
          <a:bodyPr wrap="square" rtlCol="0">
            <a:spAutoFit/>
          </a:bodyPr>
          <a:lstStyle/>
          <a:p>
            <a:endParaRPr lang="en-US" sz="1200" dirty="0">
              <a:solidFill>
                <a:srgbClr val="555658"/>
              </a:solidFill>
              <a:highlight>
                <a:srgbClr val="FFFFFF"/>
              </a:highlight>
              <a:latin typeface="Lato" panose="020F0502020204030204" pitchFamily="34" charset="0"/>
            </a:endParaRPr>
          </a:p>
          <a:p>
            <a:endParaRPr lang="en-US" sz="1200" dirty="0"/>
          </a:p>
        </p:txBody>
      </p:sp>
      <p:sp>
        <p:nvSpPr>
          <p:cNvPr id="3" name="TextBox 2">
            <a:extLst>
              <a:ext uri="{FF2B5EF4-FFF2-40B4-BE49-F238E27FC236}">
                <a16:creationId xmlns:a16="http://schemas.microsoft.com/office/drawing/2014/main" id="{6D777268-FE38-9FE1-120D-093C50D8B681}"/>
              </a:ext>
            </a:extLst>
          </p:cNvPr>
          <p:cNvSpPr txBox="1"/>
          <p:nvPr/>
        </p:nvSpPr>
        <p:spPr>
          <a:xfrm>
            <a:off x="1259305" y="1997839"/>
            <a:ext cx="9673390" cy="2862322"/>
          </a:xfrm>
          <a:prstGeom prst="rect">
            <a:avLst/>
          </a:prstGeom>
          <a:noFill/>
        </p:spPr>
        <p:txBody>
          <a:bodyPr wrap="square" rtlCol="0">
            <a:spAutoFit/>
          </a:bodyPr>
          <a:lstStyle/>
          <a:p>
            <a:r>
              <a:rPr lang="en-US" sz="6000" dirty="0">
                <a:solidFill>
                  <a:schemeClr val="bg1"/>
                </a:solidFill>
                <a:latin typeface="Lakki Reddy"/>
              </a:rPr>
              <a:t>What is Scarborough’s rope?</a:t>
            </a:r>
          </a:p>
          <a:p>
            <a:pPr algn="ctr"/>
            <a:r>
              <a:rPr lang="en-US" sz="6000" dirty="0">
                <a:solidFill>
                  <a:schemeClr val="bg1"/>
                </a:solidFill>
                <a:latin typeface="Lakki Reddy"/>
              </a:rPr>
              <a:t>Think about the following question…</a:t>
            </a:r>
          </a:p>
        </p:txBody>
      </p:sp>
    </p:spTree>
    <p:extLst>
      <p:ext uri="{BB962C8B-B14F-4D97-AF65-F5344CB8AC3E}">
        <p14:creationId xmlns:p14="http://schemas.microsoft.com/office/powerpoint/2010/main" val="2845292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1F36D6-6808-6B35-78BD-51D66A0B060C}"/>
              </a:ext>
            </a:extLst>
          </p:cNvPr>
          <p:cNvSpPr txBox="1"/>
          <p:nvPr/>
        </p:nvSpPr>
        <p:spPr>
          <a:xfrm>
            <a:off x="228600" y="527629"/>
            <a:ext cx="10564023" cy="1138773"/>
          </a:xfrm>
          <a:prstGeom prst="rect">
            <a:avLst/>
          </a:prstGeom>
          <a:noFill/>
        </p:spPr>
        <p:txBody>
          <a:bodyPr wrap="square" rtlCol="0">
            <a:spAutoFit/>
          </a:bodyPr>
          <a:lstStyle/>
          <a:p>
            <a:pPr algn="ctr"/>
            <a:r>
              <a:rPr lang="en-US" sz="3600" dirty="0">
                <a:solidFill>
                  <a:schemeClr val="bg1"/>
                </a:solidFill>
                <a:latin typeface="Lakki Reddy"/>
              </a:rPr>
              <a:t>    </a:t>
            </a:r>
            <a:r>
              <a:rPr lang="en-US" sz="3200" dirty="0">
                <a:solidFill>
                  <a:schemeClr val="bg1"/>
                </a:solidFill>
                <a:latin typeface="Lakki Reddy"/>
              </a:rPr>
              <a:t>Which rope below would you rather use for support on a hiking/climbing trip? </a:t>
            </a:r>
            <a:endParaRPr lang="en-US" sz="3600" dirty="0">
              <a:solidFill>
                <a:schemeClr val="bg1"/>
              </a:solidFill>
              <a:latin typeface="Lakki Reddy"/>
            </a:endParaRPr>
          </a:p>
        </p:txBody>
      </p:sp>
      <p:pic>
        <p:nvPicPr>
          <p:cNvPr id="10" name="Picture 9" descr="A close-up of a rope&#10;&#10;Description automatically generated">
            <a:extLst>
              <a:ext uri="{FF2B5EF4-FFF2-40B4-BE49-F238E27FC236}">
                <a16:creationId xmlns:a16="http://schemas.microsoft.com/office/drawing/2014/main" id="{1557C4D6-84D6-871A-83CA-321EAE4DF3C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815917" y="1679885"/>
            <a:ext cx="3762766" cy="3035338"/>
          </a:xfrm>
          <a:prstGeom prst="rect">
            <a:avLst/>
          </a:prstGeom>
        </p:spPr>
      </p:pic>
      <p:pic>
        <p:nvPicPr>
          <p:cNvPr id="13" name="Picture 12" descr="A close-up of a rope&#10;&#10;Description automatically generated">
            <a:extLst>
              <a:ext uri="{FF2B5EF4-FFF2-40B4-BE49-F238E27FC236}">
                <a16:creationId xmlns:a16="http://schemas.microsoft.com/office/drawing/2014/main" id="{6E098C42-AD51-06A3-B442-43A67BD1CA09}"/>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13317" y="1679885"/>
            <a:ext cx="3048000" cy="2019300"/>
          </a:xfrm>
          <a:prstGeom prst="rect">
            <a:avLst/>
          </a:prstGeom>
        </p:spPr>
      </p:pic>
      <p:pic>
        <p:nvPicPr>
          <p:cNvPr id="16" name="Picture 15" descr="A close-up of a rope&#10;&#10;Description automatically generated">
            <a:extLst>
              <a:ext uri="{FF2B5EF4-FFF2-40B4-BE49-F238E27FC236}">
                <a16:creationId xmlns:a16="http://schemas.microsoft.com/office/drawing/2014/main" id="{4A5E51B4-5852-4B33-826D-C5EEC900DE60}"/>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112116" y="3127765"/>
            <a:ext cx="3418673" cy="3035338"/>
          </a:xfrm>
          <a:prstGeom prst="rect">
            <a:avLst/>
          </a:prstGeom>
        </p:spPr>
      </p:pic>
    </p:spTree>
    <p:extLst>
      <p:ext uri="{BB962C8B-B14F-4D97-AF65-F5344CB8AC3E}">
        <p14:creationId xmlns:p14="http://schemas.microsoft.com/office/powerpoint/2010/main" val="918812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1F36D6-6808-6B35-78BD-51D66A0B060C}"/>
              </a:ext>
            </a:extLst>
          </p:cNvPr>
          <p:cNvSpPr txBox="1"/>
          <p:nvPr/>
        </p:nvSpPr>
        <p:spPr>
          <a:xfrm>
            <a:off x="1316918" y="694897"/>
            <a:ext cx="8851235" cy="1446550"/>
          </a:xfrm>
          <a:prstGeom prst="rect">
            <a:avLst/>
          </a:prstGeom>
          <a:noFill/>
        </p:spPr>
        <p:txBody>
          <a:bodyPr wrap="square" rtlCol="0">
            <a:spAutoFit/>
          </a:bodyPr>
          <a:lstStyle/>
          <a:p>
            <a:pPr algn="ctr"/>
            <a:r>
              <a:rPr lang="en-US" sz="4400" dirty="0">
                <a:solidFill>
                  <a:schemeClr val="bg1"/>
                </a:solidFill>
                <a:latin typeface="Lakki Reddy"/>
              </a:rPr>
              <a:t>I would choose the rope that is wound tightly and not frayed.</a:t>
            </a:r>
          </a:p>
        </p:txBody>
      </p:sp>
      <p:pic>
        <p:nvPicPr>
          <p:cNvPr id="16" name="Picture 15" descr="A close-up of a rope&#10;&#10;Description automatically generated">
            <a:extLst>
              <a:ext uri="{FF2B5EF4-FFF2-40B4-BE49-F238E27FC236}">
                <a16:creationId xmlns:a16="http://schemas.microsoft.com/office/drawing/2014/main" id="{4A5E51B4-5852-4B33-826D-C5EEC900DE6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380593" y="2477474"/>
            <a:ext cx="4723883" cy="3685629"/>
          </a:xfrm>
          <a:prstGeom prst="rect">
            <a:avLst/>
          </a:prstGeom>
        </p:spPr>
      </p:pic>
      <p:sp>
        <p:nvSpPr>
          <p:cNvPr id="3" name="TextBox 2">
            <a:extLst>
              <a:ext uri="{FF2B5EF4-FFF2-40B4-BE49-F238E27FC236}">
                <a16:creationId xmlns:a16="http://schemas.microsoft.com/office/drawing/2014/main" id="{C3261E39-40B2-9A04-1519-D7CBD3A3D5FA}"/>
              </a:ext>
            </a:extLst>
          </p:cNvPr>
          <p:cNvSpPr txBox="1"/>
          <p:nvPr/>
        </p:nvSpPr>
        <p:spPr>
          <a:xfrm>
            <a:off x="8719931" y="3167270"/>
            <a:ext cx="2557670" cy="2123658"/>
          </a:xfrm>
          <a:prstGeom prst="rect">
            <a:avLst/>
          </a:prstGeom>
          <a:noFill/>
        </p:spPr>
        <p:txBody>
          <a:bodyPr wrap="square" rtlCol="0">
            <a:spAutoFit/>
          </a:bodyPr>
          <a:lstStyle/>
          <a:p>
            <a:r>
              <a:rPr lang="en-US" sz="4400" dirty="0">
                <a:solidFill>
                  <a:srgbClr val="FFFF00"/>
                </a:solidFill>
              </a:rPr>
              <a:t>What about you?</a:t>
            </a:r>
          </a:p>
        </p:txBody>
      </p:sp>
    </p:spTree>
    <p:extLst>
      <p:ext uri="{BB962C8B-B14F-4D97-AF65-F5344CB8AC3E}">
        <p14:creationId xmlns:p14="http://schemas.microsoft.com/office/powerpoint/2010/main" val="392274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1F36D6-6808-6B35-78BD-51D66A0B060C}"/>
              </a:ext>
            </a:extLst>
          </p:cNvPr>
          <p:cNvSpPr txBox="1"/>
          <p:nvPr/>
        </p:nvSpPr>
        <p:spPr>
          <a:xfrm>
            <a:off x="698743" y="288044"/>
            <a:ext cx="8851235" cy="830997"/>
          </a:xfrm>
          <a:prstGeom prst="rect">
            <a:avLst/>
          </a:prstGeom>
          <a:noFill/>
        </p:spPr>
        <p:txBody>
          <a:bodyPr wrap="square" rtlCol="0">
            <a:spAutoFit/>
          </a:bodyPr>
          <a:lstStyle/>
          <a:p>
            <a:r>
              <a:rPr lang="en-US" sz="4800" dirty="0">
                <a:solidFill>
                  <a:schemeClr val="bg1"/>
                </a:solidFill>
                <a:latin typeface="Lakki Reddy"/>
              </a:rPr>
              <a:t>What is Scarborough’s Rope?</a:t>
            </a:r>
          </a:p>
        </p:txBody>
      </p:sp>
      <p:pic>
        <p:nvPicPr>
          <p:cNvPr id="1026" name="Picture 2" descr="Science of Reading | NC DPI">
            <a:extLst>
              <a:ext uri="{FF2B5EF4-FFF2-40B4-BE49-F238E27FC236}">
                <a16:creationId xmlns:a16="http://schemas.microsoft.com/office/drawing/2014/main" id="{F2BCE3EA-7281-FA7E-A8A9-5650DCEEB9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7109" y="1626197"/>
            <a:ext cx="7137781" cy="3887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5050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1F36D6-6808-6B35-78BD-51D66A0B060C}"/>
              </a:ext>
            </a:extLst>
          </p:cNvPr>
          <p:cNvSpPr txBox="1"/>
          <p:nvPr/>
        </p:nvSpPr>
        <p:spPr>
          <a:xfrm>
            <a:off x="769434" y="4971557"/>
            <a:ext cx="11028555" cy="769441"/>
          </a:xfrm>
          <a:prstGeom prst="rect">
            <a:avLst/>
          </a:prstGeom>
          <a:noFill/>
        </p:spPr>
        <p:txBody>
          <a:bodyPr wrap="square" rtlCol="0">
            <a:spAutoFit/>
          </a:bodyPr>
          <a:lstStyle/>
          <a:p>
            <a:r>
              <a:rPr lang="en-US" sz="4400" dirty="0">
                <a:highlight>
                  <a:srgbClr val="00FFFF"/>
                </a:highlight>
                <a:latin typeface="Lakki Reddy"/>
              </a:rPr>
              <a:t>Many Strands Are Woven into Skilled Reading</a:t>
            </a:r>
          </a:p>
        </p:txBody>
      </p:sp>
      <p:pic>
        <p:nvPicPr>
          <p:cNvPr id="1026" name="Picture 2" descr="Science of Reading | NC DPI">
            <a:extLst>
              <a:ext uri="{FF2B5EF4-FFF2-40B4-BE49-F238E27FC236}">
                <a16:creationId xmlns:a16="http://schemas.microsoft.com/office/drawing/2014/main" id="{F2BCE3EA-7281-FA7E-A8A9-5650DCEEB9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9685" y="410714"/>
            <a:ext cx="7137781" cy="3887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8418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1F36D6-6808-6B35-78BD-51D66A0B060C}"/>
              </a:ext>
            </a:extLst>
          </p:cNvPr>
          <p:cNvSpPr txBox="1"/>
          <p:nvPr/>
        </p:nvSpPr>
        <p:spPr>
          <a:xfrm>
            <a:off x="725903" y="505327"/>
            <a:ext cx="8851235" cy="769441"/>
          </a:xfrm>
          <a:prstGeom prst="rect">
            <a:avLst/>
          </a:prstGeom>
          <a:noFill/>
        </p:spPr>
        <p:txBody>
          <a:bodyPr wrap="square" rtlCol="0">
            <a:spAutoFit/>
          </a:bodyPr>
          <a:lstStyle/>
          <a:p>
            <a:r>
              <a:rPr lang="en-US" sz="4400" dirty="0">
                <a:solidFill>
                  <a:schemeClr val="bg1"/>
                </a:solidFill>
                <a:latin typeface="Lakki Reddy"/>
              </a:rPr>
              <a:t>What is Scarborough’s Rope?</a:t>
            </a:r>
          </a:p>
        </p:txBody>
      </p:sp>
      <p:pic>
        <p:nvPicPr>
          <p:cNvPr id="1026" name="Picture 2" descr="Science of Reading | NC DPI">
            <a:extLst>
              <a:ext uri="{FF2B5EF4-FFF2-40B4-BE49-F238E27FC236}">
                <a16:creationId xmlns:a16="http://schemas.microsoft.com/office/drawing/2014/main" id="{F2BCE3EA-7281-FA7E-A8A9-5650DCEEB9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7892" y="2867318"/>
            <a:ext cx="5988205" cy="31757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8E3C767-2E1E-51C7-FC3B-E31C900D45A2}"/>
              </a:ext>
            </a:extLst>
          </p:cNvPr>
          <p:cNvSpPr txBox="1"/>
          <p:nvPr/>
        </p:nvSpPr>
        <p:spPr>
          <a:xfrm>
            <a:off x="725903" y="1547080"/>
            <a:ext cx="8027804" cy="4755148"/>
          </a:xfrm>
          <a:prstGeom prst="rect">
            <a:avLst/>
          </a:prstGeom>
          <a:noFill/>
        </p:spPr>
        <p:txBody>
          <a:bodyPr wrap="square" rtlCol="0">
            <a:spAutoFit/>
          </a:bodyPr>
          <a:lstStyle/>
          <a:p>
            <a:r>
              <a:rPr lang="en-US" sz="3200" dirty="0">
                <a:solidFill>
                  <a:srgbClr val="FF0000"/>
                </a:solidFill>
                <a:highlight>
                  <a:srgbClr val="FFFF00"/>
                </a:highlight>
              </a:rPr>
              <a:t>Language Comprehension</a:t>
            </a:r>
          </a:p>
          <a:p>
            <a:r>
              <a:rPr lang="en-US" sz="3200" dirty="0">
                <a:solidFill>
                  <a:schemeClr val="bg1"/>
                </a:solidFill>
              </a:rPr>
              <a:t>Activate background knowledge</a:t>
            </a:r>
          </a:p>
          <a:p>
            <a:endParaRPr lang="en-US" sz="1600" dirty="0">
              <a:solidFill>
                <a:schemeClr val="bg1"/>
              </a:solidFill>
            </a:endParaRPr>
          </a:p>
          <a:p>
            <a:r>
              <a:rPr lang="en-US" sz="3200" dirty="0">
                <a:solidFill>
                  <a:schemeClr val="bg1"/>
                </a:solidFill>
              </a:rPr>
              <a:t>Vocabulary</a:t>
            </a:r>
          </a:p>
          <a:p>
            <a:endParaRPr lang="en-US" sz="1400" dirty="0">
              <a:solidFill>
                <a:schemeClr val="bg1"/>
              </a:solidFill>
            </a:endParaRPr>
          </a:p>
          <a:p>
            <a:endParaRPr lang="en-US" sz="700" dirty="0">
              <a:solidFill>
                <a:schemeClr val="bg1"/>
              </a:solidFill>
            </a:endParaRPr>
          </a:p>
          <a:p>
            <a:r>
              <a:rPr lang="en-US" sz="3200" dirty="0">
                <a:solidFill>
                  <a:schemeClr val="bg1"/>
                </a:solidFill>
              </a:rPr>
              <a:t>Language Structures</a:t>
            </a:r>
          </a:p>
          <a:p>
            <a:endParaRPr lang="en-US" sz="2000" dirty="0">
              <a:solidFill>
                <a:schemeClr val="bg1"/>
              </a:solidFill>
            </a:endParaRPr>
          </a:p>
          <a:p>
            <a:r>
              <a:rPr lang="en-US" sz="3200" dirty="0">
                <a:solidFill>
                  <a:schemeClr val="bg1"/>
                </a:solidFill>
              </a:rPr>
              <a:t>Verbal Reasoning</a:t>
            </a:r>
          </a:p>
          <a:p>
            <a:endParaRPr lang="en-US" dirty="0">
              <a:solidFill>
                <a:schemeClr val="bg1"/>
              </a:solidFill>
            </a:endParaRPr>
          </a:p>
          <a:p>
            <a:r>
              <a:rPr lang="en-US" sz="3200" dirty="0">
                <a:solidFill>
                  <a:schemeClr val="bg1"/>
                </a:solidFill>
              </a:rPr>
              <a:t>Literacy Knowledge</a:t>
            </a:r>
          </a:p>
          <a:p>
            <a:endParaRPr lang="en-US" dirty="0"/>
          </a:p>
          <a:p>
            <a:endParaRPr lang="en-US" dirty="0"/>
          </a:p>
        </p:txBody>
      </p:sp>
    </p:spTree>
    <p:extLst>
      <p:ext uri="{BB962C8B-B14F-4D97-AF65-F5344CB8AC3E}">
        <p14:creationId xmlns:p14="http://schemas.microsoft.com/office/powerpoint/2010/main" val="20134714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1F36D6-6808-6B35-78BD-51D66A0B060C}"/>
              </a:ext>
            </a:extLst>
          </p:cNvPr>
          <p:cNvSpPr txBox="1"/>
          <p:nvPr/>
        </p:nvSpPr>
        <p:spPr>
          <a:xfrm>
            <a:off x="725903" y="505327"/>
            <a:ext cx="8851235" cy="769441"/>
          </a:xfrm>
          <a:prstGeom prst="rect">
            <a:avLst/>
          </a:prstGeom>
          <a:noFill/>
        </p:spPr>
        <p:txBody>
          <a:bodyPr wrap="square" rtlCol="0">
            <a:spAutoFit/>
          </a:bodyPr>
          <a:lstStyle/>
          <a:p>
            <a:r>
              <a:rPr lang="en-US" sz="4400" dirty="0">
                <a:solidFill>
                  <a:schemeClr val="bg1"/>
                </a:solidFill>
                <a:latin typeface="Lakki Reddy"/>
              </a:rPr>
              <a:t>What is Scarborough’s Rope?</a:t>
            </a:r>
          </a:p>
        </p:txBody>
      </p:sp>
      <p:pic>
        <p:nvPicPr>
          <p:cNvPr id="1026" name="Picture 2" descr="Science of Reading | NC DPI">
            <a:extLst>
              <a:ext uri="{FF2B5EF4-FFF2-40B4-BE49-F238E27FC236}">
                <a16:creationId xmlns:a16="http://schemas.microsoft.com/office/drawing/2014/main" id="{F2BCE3EA-7281-FA7E-A8A9-5650DCEEB9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8272" y="1694987"/>
            <a:ext cx="5709425" cy="40478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8E3C767-2E1E-51C7-FC3B-E31C900D45A2}"/>
              </a:ext>
            </a:extLst>
          </p:cNvPr>
          <p:cNvSpPr txBox="1"/>
          <p:nvPr/>
        </p:nvSpPr>
        <p:spPr>
          <a:xfrm>
            <a:off x="878606" y="1597729"/>
            <a:ext cx="6725654" cy="4647426"/>
          </a:xfrm>
          <a:prstGeom prst="rect">
            <a:avLst/>
          </a:prstGeom>
          <a:noFill/>
        </p:spPr>
        <p:txBody>
          <a:bodyPr wrap="square" rtlCol="0">
            <a:spAutoFit/>
          </a:bodyPr>
          <a:lstStyle/>
          <a:p>
            <a:r>
              <a:rPr lang="en-US" sz="3200" dirty="0">
                <a:solidFill>
                  <a:srgbClr val="FF0000"/>
                </a:solidFill>
                <a:highlight>
                  <a:srgbClr val="FFFF00"/>
                </a:highlight>
              </a:rPr>
              <a:t>Word Recognition</a:t>
            </a:r>
          </a:p>
          <a:p>
            <a:endParaRPr lang="en-US" sz="3200" dirty="0">
              <a:solidFill>
                <a:schemeClr val="bg1"/>
              </a:solidFill>
            </a:endParaRPr>
          </a:p>
          <a:p>
            <a:r>
              <a:rPr lang="en-US" sz="3200" dirty="0">
                <a:solidFill>
                  <a:schemeClr val="bg1"/>
                </a:solidFill>
              </a:rPr>
              <a:t>Phonological Awareness</a:t>
            </a:r>
          </a:p>
          <a:p>
            <a:endParaRPr lang="en-US" sz="3200" dirty="0">
              <a:solidFill>
                <a:schemeClr val="bg1"/>
              </a:solidFill>
            </a:endParaRPr>
          </a:p>
          <a:p>
            <a:r>
              <a:rPr lang="en-US" sz="3200" dirty="0">
                <a:solidFill>
                  <a:schemeClr val="bg1"/>
                </a:solidFill>
              </a:rPr>
              <a:t>Decoding</a:t>
            </a:r>
          </a:p>
          <a:p>
            <a:endParaRPr lang="en-US" sz="3200" dirty="0">
              <a:solidFill>
                <a:schemeClr val="bg1"/>
              </a:solidFill>
            </a:endParaRPr>
          </a:p>
          <a:p>
            <a:r>
              <a:rPr lang="en-US" sz="3200" dirty="0">
                <a:solidFill>
                  <a:schemeClr val="bg1"/>
                </a:solidFill>
              </a:rPr>
              <a:t>Sight Recognition</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3200111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96B4B-FECE-6F11-7207-A4248C488BB0}"/>
              </a:ext>
            </a:extLst>
          </p:cNvPr>
          <p:cNvSpPr>
            <a:spLocks noGrp="1"/>
          </p:cNvSpPr>
          <p:nvPr>
            <p:ph type="ctrTitle"/>
          </p:nvPr>
        </p:nvSpPr>
        <p:spPr>
          <a:xfrm>
            <a:off x="893853" y="277403"/>
            <a:ext cx="10346076" cy="1466724"/>
          </a:xfrm>
          <a:solidFill>
            <a:srgbClr val="C00000"/>
          </a:solidFill>
        </p:spPr>
        <p:txBody>
          <a:bodyPr/>
          <a:lstStyle/>
          <a:p>
            <a:endParaRPr lang="en-US" dirty="0"/>
          </a:p>
        </p:txBody>
      </p:sp>
      <p:sp>
        <p:nvSpPr>
          <p:cNvPr id="3" name="Subtitle 2">
            <a:extLst>
              <a:ext uri="{FF2B5EF4-FFF2-40B4-BE49-F238E27FC236}">
                <a16:creationId xmlns:a16="http://schemas.microsoft.com/office/drawing/2014/main" id="{59F58FDC-1819-F862-F47D-4479FE648195}"/>
              </a:ext>
            </a:extLst>
          </p:cNvPr>
          <p:cNvSpPr>
            <a:spLocks noGrp="1"/>
          </p:cNvSpPr>
          <p:nvPr>
            <p:ph type="subTitle" idx="1"/>
          </p:nvPr>
        </p:nvSpPr>
        <p:spPr>
          <a:xfrm>
            <a:off x="3682368" y="2638378"/>
            <a:ext cx="6844092" cy="3803474"/>
          </a:xfrm>
          <a:ln w="57150">
            <a:solidFill>
              <a:srgbClr val="FFFF00"/>
            </a:solidFill>
          </a:ln>
        </p:spPr>
        <p:txBody>
          <a:bodyPr>
            <a:noAutofit/>
          </a:bodyPr>
          <a:lstStyle/>
          <a:p>
            <a:pPr marL="0" lvl="0" indent="0" algn="ctr" rtl="0">
              <a:spcBef>
                <a:spcPts val="0"/>
              </a:spcBef>
              <a:spcAft>
                <a:spcPts val="0"/>
              </a:spcAft>
              <a:buNone/>
            </a:pPr>
            <a:r>
              <a:rPr lang="en-US" sz="4000" b="1" dirty="0">
                <a:solidFill>
                  <a:schemeClr val="bg1"/>
                </a:solidFill>
                <a:latin typeface="Lakki Reddy"/>
                <a:ea typeface="Lakki Reddy"/>
                <a:cs typeface="Lakki Reddy"/>
                <a:sym typeface="Lakki Reddy"/>
              </a:rPr>
              <a:t>Science of Reading </a:t>
            </a:r>
          </a:p>
          <a:p>
            <a:pPr marL="0" lvl="0" indent="0" algn="ctr" rtl="0">
              <a:spcBef>
                <a:spcPts val="0"/>
              </a:spcBef>
              <a:spcAft>
                <a:spcPts val="0"/>
              </a:spcAft>
              <a:buNone/>
            </a:pPr>
            <a:r>
              <a:rPr lang="en-US" sz="4000" b="1" dirty="0">
                <a:solidFill>
                  <a:schemeClr val="bg1"/>
                </a:solidFill>
                <a:latin typeface="Lakki Reddy"/>
                <a:ea typeface="Lakki Reddy"/>
                <a:cs typeface="Lakki Reddy"/>
                <a:sym typeface="Lakki Reddy"/>
              </a:rPr>
              <a:t>Social Studies</a:t>
            </a:r>
          </a:p>
          <a:p>
            <a:pPr marL="0" lvl="0" indent="0" algn="ctr" rtl="0">
              <a:spcBef>
                <a:spcPts val="0"/>
              </a:spcBef>
              <a:spcAft>
                <a:spcPts val="0"/>
              </a:spcAft>
              <a:buNone/>
            </a:pPr>
            <a:r>
              <a:rPr lang="en-US" sz="4000" b="1" dirty="0">
                <a:solidFill>
                  <a:schemeClr val="bg1"/>
                </a:solidFill>
                <a:latin typeface="Lakki Reddy"/>
                <a:ea typeface="Lakki Reddy"/>
                <a:cs typeface="Lakki Reddy"/>
                <a:sym typeface="Lakki Reddy"/>
              </a:rPr>
              <a:t> Presentation</a:t>
            </a:r>
          </a:p>
          <a:p>
            <a:pPr marL="0" lvl="0" indent="0" algn="ctr" rtl="0">
              <a:spcBef>
                <a:spcPts val="0"/>
              </a:spcBef>
              <a:spcAft>
                <a:spcPts val="0"/>
              </a:spcAft>
              <a:buNone/>
            </a:pPr>
            <a:r>
              <a:rPr lang="en-US" sz="4000" b="1" dirty="0">
                <a:solidFill>
                  <a:schemeClr val="bg1"/>
                </a:solidFill>
                <a:latin typeface="Lakki Reddy"/>
                <a:ea typeface="Lakki Reddy"/>
                <a:cs typeface="Lakki Reddy"/>
                <a:sym typeface="Lakki Reddy"/>
              </a:rPr>
              <a:t> for Clayton County School System</a:t>
            </a:r>
          </a:p>
          <a:p>
            <a:pPr>
              <a:spcBef>
                <a:spcPts val="0"/>
              </a:spcBef>
            </a:pPr>
            <a:r>
              <a:rPr lang="en-US" sz="4800" b="1" i="1" kern="100" dirty="0">
                <a:solidFill>
                  <a:srgbClr val="FFFF00"/>
                </a:solidFill>
                <a:effectLst/>
                <a:latin typeface="Verdana" panose="020B0604030504040204" pitchFamily="34" charset="0"/>
                <a:ea typeface="Calibri" panose="020F0502020204030204" pitchFamily="34" charset="0"/>
                <a:cs typeface="Times New Roman" panose="02020603050405020304" pitchFamily="18" charset="0"/>
              </a:rPr>
              <a:t>Second Grade </a:t>
            </a:r>
            <a:endParaRPr lang="en-US" sz="7200" b="1" dirty="0">
              <a:solidFill>
                <a:srgbClr val="FFFF00"/>
              </a:solidFill>
              <a:latin typeface="Lakki Reddy"/>
              <a:ea typeface="Lakki Reddy"/>
              <a:cs typeface="Lakki Reddy"/>
              <a:sym typeface="Lakki Reddy"/>
            </a:endParaRPr>
          </a:p>
          <a:p>
            <a:pPr marL="0" lvl="0" indent="0" algn="ctr" rtl="0">
              <a:spcBef>
                <a:spcPts val="0"/>
              </a:spcBef>
              <a:spcAft>
                <a:spcPts val="0"/>
              </a:spcAft>
              <a:buNone/>
            </a:pPr>
            <a:endParaRPr lang="en-US" sz="4000" b="1" dirty="0">
              <a:solidFill>
                <a:schemeClr val="bg1"/>
              </a:solidFill>
            </a:endParaRPr>
          </a:p>
        </p:txBody>
      </p:sp>
      <p:pic>
        <p:nvPicPr>
          <p:cNvPr id="5" name="Picture 4">
            <a:extLst>
              <a:ext uri="{FF2B5EF4-FFF2-40B4-BE49-F238E27FC236}">
                <a16:creationId xmlns:a16="http://schemas.microsoft.com/office/drawing/2014/main" id="{2699FB6D-528B-A1CC-4D42-E7D3EDD2F92C}"/>
              </a:ext>
            </a:extLst>
          </p:cNvPr>
          <p:cNvPicPr>
            <a:picLocks noChangeAspect="1"/>
          </p:cNvPicPr>
          <p:nvPr/>
        </p:nvPicPr>
        <p:blipFill>
          <a:blip r:embed="rId2"/>
          <a:stretch>
            <a:fillRect/>
          </a:stretch>
        </p:blipFill>
        <p:spPr>
          <a:xfrm>
            <a:off x="1065025" y="416148"/>
            <a:ext cx="10061948" cy="1189234"/>
          </a:xfrm>
          <a:prstGeom prst="rect">
            <a:avLst/>
          </a:prstGeom>
        </p:spPr>
      </p:pic>
      <p:sp>
        <p:nvSpPr>
          <p:cNvPr id="23" name="Star: 5 Points 22">
            <a:extLst>
              <a:ext uri="{FF2B5EF4-FFF2-40B4-BE49-F238E27FC236}">
                <a16:creationId xmlns:a16="http://schemas.microsoft.com/office/drawing/2014/main" id="{1251914F-6497-9D3C-5FFE-A5E566170E4C}"/>
              </a:ext>
            </a:extLst>
          </p:cNvPr>
          <p:cNvSpPr/>
          <p:nvPr/>
        </p:nvSpPr>
        <p:spPr>
          <a:xfrm>
            <a:off x="1356798" y="5753624"/>
            <a:ext cx="1178893" cy="936091"/>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Star: 5 Points 23">
            <a:extLst>
              <a:ext uri="{FF2B5EF4-FFF2-40B4-BE49-F238E27FC236}">
                <a16:creationId xmlns:a16="http://schemas.microsoft.com/office/drawing/2014/main" id="{1EA4102D-4E74-BB9A-59FD-3ED1ED2409A7}"/>
              </a:ext>
            </a:extLst>
          </p:cNvPr>
          <p:cNvSpPr/>
          <p:nvPr/>
        </p:nvSpPr>
        <p:spPr>
          <a:xfrm>
            <a:off x="10838576" y="2898367"/>
            <a:ext cx="1060656" cy="1061265"/>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5C3D9DF-36F1-EEAF-11ED-F39F0ACA7CE3}"/>
              </a:ext>
            </a:extLst>
          </p:cNvPr>
          <p:cNvSpPr txBox="1"/>
          <p:nvPr/>
        </p:nvSpPr>
        <p:spPr>
          <a:xfrm>
            <a:off x="664882" y="1921367"/>
            <a:ext cx="11234350" cy="615553"/>
          </a:xfrm>
          <a:prstGeom prst="rect">
            <a:avLst/>
          </a:prstGeom>
          <a:noFill/>
        </p:spPr>
        <p:txBody>
          <a:bodyPr wrap="square" rtlCol="0">
            <a:spAutoFit/>
          </a:bodyPr>
          <a:lstStyle/>
          <a:p>
            <a:r>
              <a:rPr lang="en-US" sz="3400" dirty="0">
                <a:solidFill>
                  <a:srgbClr val="FFFF00"/>
                </a:solidFill>
                <a:latin typeface="Lakki Reddy"/>
              </a:rPr>
              <a:t>A student engaging and teacher-friendly Georgia curriculum!</a:t>
            </a:r>
          </a:p>
        </p:txBody>
      </p:sp>
      <p:sp>
        <p:nvSpPr>
          <p:cNvPr id="6" name="Star: 5 Points 5">
            <a:extLst>
              <a:ext uri="{FF2B5EF4-FFF2-40B4-BE49-F238E27FC236}">
                <a16:creationId xmlns:a16="http://schemas.microsoft.com/office/drawing/2014/main" id="{ADE7A28A-0CCC-A9CA-98A9-F561DA8AFF0D}"/>
              </a:ext>
            </a:extLst>
          </p:cNvPr>
          <p:cNvSpPr/>
          <p:nvPr/>
        </p:nvSpPr>
        <p:spPr>
          <a:xfrm>
            <a:off x="10884194" y="5380587"/>
            <a:ext cx="1060656" cy="1061265"/>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tar: 5 Points 6">
            <a:extLst>
              <a:ext uri="{FF2B5EF4-FFF2-40B4-BE49-F238E27FC236}">
                <a16:creationId xmlns:a16="http://schemas.microsoft.com/office/drawing/2014/main" id="{315A2B41-9CBA-739A-3D69-2E38EC212804}"/>
              </a:ext>
            </a:extLst>
          </p:cNvPr>
          <p:cNvSpPr/>
          <p:nvPr/>
        </p:nvSpPr>
        <p:spPr>
          <a:xfrm>
            <a:off x="3867315" y="4849954"/>
            <a:ext cx="1060656" cy="1061265"/>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tar: 5 Points 7">
            <a:extLst>
              <a:ext uri="{FF2B5EF4-FFF2-40B4-BE49-F238E27FC236}">
                <a16:creationId xmlns:a16="http://schemas.microsoft.com/office/drawing/2014/main" id="{B7C2ED99-CBBF-A98C-32CA-2D52F8E17F15}"/>
              </a:ext>
            </a:extLst>
          </p:cNvPr>
          <p:cNvSpPr/>
          <p:nvPr/>
        </p:nvSpPr>
        <p:spPr>
          <a:xfrm>
            <a:off x="9199305" y="4849954"/>
            <a:ext cx="1060656" cy="1061265"/>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blue cover with a question mark&#10;&#10;Description automatically generated">
            <a:extLst>
              <a:ext uri="{FF2B5EF4-FFF2-40B4-BE49-F238E27FC236}">
                <a16:creationId xmlns:a16="http://schemas.microsoft.com/office/drawing/2014/main" id="{0D15D595-AAC3-FF6C-13BD-EBB4ED979F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337" y="2638378"/>
            <a:ext cx="2506297" cy="3299887"/>
          </a:xfrm>
          <a:prstGeom prst="rect">
            <a:avLst/>
          </a:prstGeom>
          <a:ln w="38100">
            <a:solidFill>
              <a:srgbClr val="FFFF00"/>
            </a:solidFill>
          </a:ln>
        </p:spPr>
      </p:pic>
    </p:spTree>
    <p:extLst>
      <p:ext uri="{BB962C8B-B14F-4D97-AF65-F5344CB8AC3E}">
        <p14:creationId xmlns:p14="http://schemas.microsoft.com/office/powerpoint/2010/main" val="7680977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1F36D6-6808-6B35-78BD-51D66A0B060C}"/>
              </a:ext>
            </a:extLst>
          </p:cNvPr>
          <p:cNvSpPr txBox="1"/>
          <p:nvPr/>
        </p:nvSpPr>
        <p:spPr>
          <a:xfrm>
            <a:off x="725903" y="505327"/>
            <a:ext cx="8851235" cy="769441"/>
          </a:xfrm>
          <a:prstGeom prst="rect">
            <a:avLst/>
          </a:prstGeom>
          <a:noFill/>
        </p:spPr>
        <p:txBody>
          <a:bodyPr wrap="square" rtlCol="0">
            <a:spAutoFit/>
          </a:bodyPr>
          <a:lstStyle/>
          <a:p>
            <a:r>
              <a:rPr lang="en-US" sz="4400" dirty="0">
                <a:solidFill>
                  <a:schemeClr val="bg1"/>
                </a:solidFill>
                <a:latin typeface="Lakki Reddy"/>
              </a:rPr>
              <a:t>What is Scarborough’s Rope?</a:t>
            </a:r>
          </a:p>
        </p:txBody>
      </p:sp>
      <p:pic>
        <p:nvPicPr>
          <p:cNvPr id="1026" name="Picture 2" descr="Science of Reading | NC DPI">
            <a:extLst>
              <a:ext uri="{FF2B5EF4-FFF2-40B4-BE49-F238E27FC236}">
                <a16:creationId xmlns:a16="http://schemas.microsoft.com/office/drawing/2014/main" id="{F2BCE3EA-7281-FA7E-A8A9-5650DCEEB9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2315931"/>
            <a:ext cx="6202721" cy="40367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331360D-BC94-9CE2-AC29-CFCD3929DF03}"/>
              </a:ext>
            </a:extLst>
          </p:cNvPr>
          <p:cNvSpPr txBox="1"/>
          <p:nvPr/>
        </p:nvSpPr>
        <p:spPr>
          <a:xfrm>
            <a:off x="725903" y="1833034"/>
            <a:ext cx="6093994" cy="646331"/>
          </a:xfrm>
          <a:prstGeom prst="rect">
            <a:avLst/>
          </a:prstGeom>
          <a:noFill/>
        </p:spPr>
        <p:txBody>
          <a:bodyPr wrap="square">
            <a:spAutoFit/>
          </a:bodyPr>
          <a:lstStyle/>
          <a:p>
            <a:r>
              <a:rPr lang="en-US" dirty="0">
                <a:hlinkClick r:id="rId3"/>
              </a:rPr>
              <a:t>https://www.youtube.com/watch?v=NH81N_wsn9I</a:t>
            </a:r>
            <a:endParaRPr lang="en-US" dirty="0"/>
          </a:p>
          <a:p>
            <a:endParaRPr lang="en-US" dirty="0"/>
          </a:p>
        </p:txBody>
      </p:sp>
    </p:spTree>
    <p:extLst>
      <p:ext uri="{BB962C8B-B14F-4D97-AF65-F5344CB8AC3E}">
        <p14:creationId xmlns:p14="http://schemas.microsoft.com/office/powerpoint/2010/main" val="25251439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073182-4D38-739D-8731-E788E2877A86}"/>
              </a:ext>
            </a:extLst>
          </p:cNvPr>
          <p:cNvSpPr txBox="1"/>
          <p:nvPr/>
        </p:nvSpPr>
        <p:spPr>
          <a:xfrm>
            <a:off x="1449270" y="335914"/>
            <a:ext cx="8722894" cy="707886"/>
          </a:xfrm>
          <a:prstGeom prst="rect">
            <a:avLst/>
          </a:prstGeom>
          <a:noFill/>
        </p:spPr>
        <p:txBody>
          <a:bodyPr wrap="square" rtlCol="0">
            <a:spAutoFit/>
          </a:bodyPr>
          <a:lstStyle/>
          <a:p>
            <a:pPr algn="ctr"/>
            <a:r>
              <a:rPr lang="en-US" sz="4000" dirty="0">
                <a:solidFill>
                  <a:schemeClr val="bg1"/>
                </a:solidFill>
                <a:latin typeface="Lakki Reddy"/>
              </a:rPr>
              <a:t>6-10 words about the Science of Reading</a:t>
            </a:r>
          </a:p>
        </p:txBody>
      </p:sp>
      <p:sp>
        <p:nvSpPr>
          <p:cNvPr id="3" name="TextBox 2">
            <a:extLst>
              <a:ext uri="{FF2B5EF4-FFF2-40B4-BE49-F238E27FC236}">
                <a16:creationId xmlns:a16="http://schemas.microsoft.com/office/drawing/2014/main" id="{D0001C34-34ED-921E-17BC-AF658766D451}"/>
              </a:ext>
            </a:extLst>
          </p:cNvPr>
          <p:cNvSpPr txBox="1"/>
          <p:nvPr/>
        </p:nvSpPr>
        <p:spPr>
          <a:xfrm>
            <a:off x="1178737" y="1089898"/>
            <a:ext cx="8722894" cy="5109091"/>
          </a:xfrm>
          <a:prstGeom prst="rect">
            <a:avLst/>
          </a:prstGeom>
          <a:noFill/>
        </p:spPr>
        <p:txBody>
          <a:bodyPr wrap="square" rtlCol="0">
            <a:spAutoFit/>
          </a:bodyPr>
          <a:lstStyle/>
          <a:p>
            <a:r>
              <a:rPr lang="en-US" sz="2800" dirty="0">
                <a:solidFill>
                  <a:schemeClr val="bg1"/>
                </a:solidFill>
              </a:rPr>
              <a:t>In 6 to 10 words write down what you now know about the Science of Reading. </a:t>
            </a:r>
          </a:p>
          <a:p>
            <a:endParaRPr lang="en-US" sz="1400" dirty="0">
              <a:solidFill>
                <a:schemeClr val="bg1"/>
              </a:solidFill>
            </a:endParaRPr>
          </a:p>
          <a:p>
            <a:r>
              <a:rPr lang="en-US" sz="2800" dirty="0">
                <a:solidFill>
                  <a:schemeClr val="bg1"/>
                </a:solidFill>
              </a:rPr>
              <a:t>Discuss your 6-10 word writing with your elbow/shoulder partner. </a:t>
            </a:r>
          </a:p>
          <a:p>
            <a:endParaRPr lang="en-US" sz="1600" dirty="0">
              <a:solidFill>
                <a:schemeClr val="bg1"/>
              </a:solidFill>
            </a:endParaRPr>
          </a:p>
          <a:p>
            <a:r>
              <a:rPr lang="en-US" sz="2800" dirty="0">
                <a:solidFill>
                  <a:schemeClr val="bg1"/>
                </a:solidFill>
              </a:rPr>
              <a:t>Did any of your thoughts change after watching the videos?</a:t>
            </a:r>
          </a:p>
          <a:p>
            <a:endParaRPr lang="en-US" dirty="0">
              <a:solidFill>
                <a:schemeClr val="bg1"/>
              </a:solidFill>
            </a:endParaRPr>
          </a:p>
          <a:p>
            <a:r>
              <a:rPr lang="en-US" sz="2800" dirty="0">
                <a:solidFill>
                  <a:schemeClr val="bg1"/>
                </a:solidFill>
              </a:rPr>
              <a:t>Did the videos clear up any misconceptions?</a:t>
            </a:r>
          </a:p>
          <a:p>
            <a:endParaRPr lang="en-US" dirty="0"/>
          </a:p>
          <a:p>
            <a:r>
              <a:rPr lang="en-US" sz="3200" dirty="0">
                <a:solidFill>
                  <a:srgbClr val="FF0000"/>
                </a:solidFill>
                <a:highlight>
                  <a:srgbClr val="FFFF00"/>
                </a:highlight>
              </a:rPr>
              <a:t>*Take a few minutes to ask a few teachers in the class to share their thoughts.</a:t>
            </a:r>
          </a:p>
        </p:txBody>
      </p:sp>
    </p:spTree>
    <p:extLst>
      <p:ext uri="{BB962C8B-B14F-4D97-AF65-F5344CB8AC3E}">
        <p14:creationId xmlns:p14="http://schemas.microsoft.com/office/powerpoint/2010/main" val="339028152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7BED866-F77A-32C7-B519-9C0C4958C99D}"/>
              </a:ext>
            </a:extLst>
          </p:cNvPr>
          <p:cNvSpPr txBox="1"/>
          <p:nvPr/>
        </p:nvSpPr>
        <p:spPr>
          <a:xfrm>
            <a:off x="647046" y="1666021"/>
            <a:ext cx="3609401" cy="803682"/>
          </a:xfrm>
          <a:prstGeom prst="rect">
            <a:avLst/>
          </a:prstGeom>
          <a:noFill/>
        </p:spPr>
        <p:txBody>
          <a:bodyPr wrap="square">
            <a:spAutoFit/>
          </a:bodyPr>
          <a:lstStyle/>
          <a:p>
            <a:pPr marL="457200" marR="0" lvl="0" indent="-457200" algn="ctr">
              <a:lnSpc>
                <a:spcPct val="107000"/>
              </a:lnSpc>
              <a:spcBef>
                <a:spcPts val="0"/>
              </a:spcBef>
              <a:spcAft>
                <a:spcPts val="0"/>
              </a:spcAft>
              <a:buFont typeface="Arial" panose="020B0604020202020204" pitchFamily="34" charset="0"/>
              <a:buChar char="•"/>
            </a:pPr>
            <a:r>
              <a:rPr lang="en-US" sz="2600" b="1" kern="100" dirty="0">
                <a:solidFill>
                  <a:schemeClr val="bg1"/>
                </a:solidFill>
                <a:effectLst/>
                <a:latin typeface="Lakki Reddy"/>
                <a:ea typeface="Calibri" panose="020F0502020204030204" pitchFamily="34" charset="0"/>
                <a:cs typeface="Times New Roman" panose="02020603050405020304" pitchFamily="18" charset="0"/>
              </a:rPr>
              <a:t>Student Book </a:t>
            </a:r>
          </a:p>
          <a:p>
            <a:pPr marR="0" lvl="0" algn="ctr">
              <a:lnSpc>
                <a:spcPct val="107000"/>
              </a:lnSpc>
              <a:spcBef>
                <a:spcPts val="0"/>
              </a:spcBef>
              <a:spcAft>
                <a:spcPts val="0"/>
              </a:spcAft>
            </a:pPr>
            <a:r>
              <a:rPr lang="en-US" b="1" kern="100" dirty="0">
                <a:solidFill>
                  <a:schemeClr val="bg1"/>
                </a:solidFill>
                <a:effectLst/>
                <a:latin typeface="Lakki Reddy"/>
                <a:ea typeface="Calibri" panose="020F0502020204030204" pitchFamily="34" charset="0"/>
                <a:cs typeface="Times New Roman" panose="02020603050405020304" pitchFamily="18" charset="0"/>
              </a:rPr>
              <a:t>             (non-reproducible book)</a:t>
            </a:r>
            <a:endParaRPr lang="en-US" kern="100" dirty="0">
              <a:solidFill>
                <a:schemeClr val="bg1"/>
              </a:solidFill>
              <a:effectLst/>
              <a:latin typeface="Lakki Reddy"/>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6160528A-CD0C-58A4-500F-8B569E5D702D}"/>
              </a:ext>
            </a:extLst>
          </p:cNvPr>
          <p:cNvSpPr txBox="1"/>
          <p:nvPr/>
        </p:nvSpPr>
        <p:spPr>
          <a:xfrm>
            <a:off x="1150706" y="236306"/>
            <a:ext cx="9890588" cy="923330"/>
          </a:xfrm>
          <a:prstGeom prst="rect">
            <a:avLst/>
          </a:prstGeom>
          <a:noFill/>
        </p:spPr>
        <p:txBody>
          <a:bodyPr wrap="square" rtlCol="0">
            <a:spAutoFit/>
          </a:bodyPr>
          <a:lstStyle/>
          <a:p>
            <a:pPr algn="ctr"/>
            <a:r>
              <a:rPr lang="en-US" sz="5400" dirty="0">
                <a:solidFill>
                  <a:srgbClr val="FF0000"/>
                </a:solidFill>
                <a:highlight>
                  <a:srgbClr val="FFFF00"/>
                </a:highlight>
                <a:latin typeface="Lakki Reddy"/>
              </a:rPr>
              <a:t>Program Components</a:t>
            </a:r>
          </a:p>
        </p:txBody>
      </p:sp>
      <p:sp>
        <p:nvSpPr>
          <p:cNvPr id="6" name="TextBox 5">
            <a:extLst>
              <a:ext uri="{FF2B5EF4-FFF2-40B4-BE49-F238E27FC236}">
                <a16:creationId xmlns:a16="http://schemas.microsoft.com/office/drawing/2014/main" id="{E02A5F56-FA29-7D2F-0AA5-813EDD228EB3}"/>
              </a:ext>
            </a:extLst>
          </p:cNvPr>
          <p:cNvSpPr txBox="1"/>
          <p:nvPr/>
        </p:nvSpPr>
        <p:spPr>
          <a:xfrm>
            <a:off x="524096" y="2922256"/>
            <a:ext cx="4404189" cy="1163139"/>
          </a:xfrm>
          <a:prstGeom prst="rect">
            <a:avLst/>
          </a:prstGeom>
          <a:noFill/>
        </p:spPr>
        <p:txBody>
          <a:bodyPr wrap="square">
            <a:spAutoFit/>
          </a:bodyPr>
          <a:lstStyle/>
          <a:p>
            <a:pPr marL="342900" marR="0" lvl="0" indent="-342900" algn="ctr">
              <a:lnSpc>
                <a:spcPct val="107000"/>
              </a:lnSpc>
              <a:spcBef>
                <a:spcPts val="0"/>
              </a:spcBef>
              <a:spcAft>
                <a:spcPts val="800"/>
              </a:spcAft>
              <a:buFont typeface="Arial" panose="020B0604020202020204" pitchFamily="34" charset="0"/>
              <a:buChar char="•"/>
            </a:pPr>
            <a:r>
              <a:rPr lang="en-US" sz="2200" b="1" kern="100" dirty="0">
                <a:solidFill>
                  <a:schemeClr val="bg1"/>
                </a:solidFill>
                <a:effectLst/>
                <a:latin typeface="Lakki Reddy"/>
                <a:ea typeface="Calibri" panose="020F0502020204030204" pitchFamily="34" charset="0"/>
                <a:cs typeface="Times New Roman" panose="02020603050405020304" pitchFamily="18" charset="0"/>
              </a:rPr>
              <a:t>Teacher’s Guide,  Answer Key for student book, and Assessment Guide (USB Flash drive)</a:t>
            </a:r>
            <a:endParaRPr lang="en-US" sz="2200" kern="100" dirty="0">
              <a:solidFill>
                <a:schemeClr val="bg1"/>
              </a:solidFill>
              <a:effectLst/>
              <a:latin typeface="Lakki Reddy"/>
              <a:ea typeface="Calibri" panose="020F050202020403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2DC05E66-20AA-72FD-451C-A1A8092978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92190" y="3295536"/>
            <a:ext cx="1949104" cy="1163140"/>
          </a:xfrm>
          <a:prstGeom prst="rect">
            <a:avLst/>
          </a:prstGeom>
        </p:spPr>
      </p:pic>
      <p:sp>
        <p:nvSpPr>
          <p:cNvPr id="19" name="TextBox 18">
            <a:extLst>
              <a:ext uri="{FF2B5EF4-FFF2-40B4-BE49-F238E27FC236}">
                <a16:creationId xmlns:a16="http://schemas.microsoft.com/office/drawing/2014/main" id="{2C92B7A0-9968-B826-A2F7-360E0294E1F6}"/>
              </a:ext>
            </a:extLst>
          </p:cNvPr>
          <p:cNvSpPr txBox="1"/>
          <p:nvPr/>
        </p:nvSpPr>
        <p:spPr>
          <a:xfrm>
            <a:off x="567178" y="4765961"/>
            <a:ext cx="4404189" cy="1446550"/>
          </a:xfrm>
          <a:prstGeom prst="rect">
            <a:avLst/>
          </a:prstGeom>
          <a:noFill/>
        </p:spPr>
        <p:txBody>
          <a:bodyPr wrap="square">
            <a:spAutoFit/>
          </a:bodyPr>
          <a:lstStyle/>
          <a:p>
            <a:pPr marL="457200" indent="-457200">
              <a:buFont typeface="Arial" panose="020B0604020202020204" pitchFamily="34" charset="0"/>
              <a:buChar char="•"/>
            </a:pPr>
            <a:r>
              <a:rPr lang="en-US" sz="2200" b="1" dirty="0">
                <a:solidFill>
                  <a:schemeClr val="bg1"/>
                </a:solidFill>
                <a:latin typeface="Lakki Reddy"/>
              </a:rPr>
              <a:t>Log-In for teachers to project flip books on their Smart Board or computer</a:t>
            </a:r>
          </a:p>
          <a:p>
            <a:r>
              <a:rPr lang="en-US" sz="2200" b="1" dirty="0">
                <a:solidFill>
                  <a:schemeClr val="bg1"/>
                </a:solidFill>
                <a:latin typeface="Lakki Reddy"/>
              </a:rPr>
              <a:t>      (free with district purchase)</a:t>
            </a:r>
          </a:p>
        </p:txBody>
      </p:sp>
      <p:sp>
        <p:nvSpPr>
          <p:cNvPr id="22" name="Arrow: Right 21">
            <a:extLst>
              <a:ext uri="{FF2B5EF4-FFF2-40B4-BE49-F238E27FC236}">
                <a16:creationId xmlns:a16="http://schemas.microsoft.com/office/drawing/2014/main" id="{411848FE-27E4-0FB0-5F5C-5A3A7EE638D5}"/>
              </a:ext>
            </a:extLst>
          </p:cNvPr>
          <p:cNvSpPr/>
          <p:nvPr/>
        </p:nvSpPr>
        <p:spPr>
          <a:xfrm>
            <a:off x="5036655" y="1752888"/>
            <a:ext cx="3114195" cy="480205"/>
          </a:xfrm>
          <a:prstGeom prst="rightArrow">
            <a:avLst/>
          </a:prstGeom>
          <a:solidFill>
            <a:srgbClr val="FFFF00"/>
          </a:solid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Arrow: Right 22">
            <a:extLst>
              <a:ext uri="{FF2B5EF4-FFF2-40B4-BE49-F238E27FC236}">
                <a16:creationId xmlns:a16="http://schemas.microsoft.com/office/drawing/2014/main" id="{6D24EFD6-6BD8-88FD-2D51-FA2D4B0879BC}"/>
              </a:ext>
            </a:extLst>
          </p:cNvPr>
          <p:cNvSpPr/>
          <p:nvPr/>
        </p:nvSpPr>
        <p:spPr>
          <a:xfrm>
            <a:off x="5063496" y="3429000"/>
            <a:ext cx="3114195" cy="448106"/>
          </a:xfrm>
          <a:prstGeom prst="rightArrow">
            <a:avLst/>
          </a:prstGeom>
          <a:solidFill>
            <a:srgbClr val="FFFF00"/>
          </a:solid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Arrow: Right 23">
            <a:extLst>
              <a:ext uri="{FF2B5EF4-FFF2-40B4-BE49-F238E27FC236}">
                <a16:creationId xmlns:a16="http://schemas.microsoft.com/office/drawing/2014/main" id="{8FAC9D5D-32EA-1D0B-91C4-7D1A7EF060B7}"/>
              </a:ext>
            </a:extLst>
          </p:cNvPr>
          <p:cNvSpPr/>
          <p:nvPr/>
        </p:nvSpPr>
        <p:spPr>
          <a:xfrm>
            <a:off x="5187771" y="5313115"/>
            <a:ext cx="3114195" cy="448106"/>
          </a:xfrm>
          <a:prstGeom prst="rightArrow">
            <a:avLst/>
          </a:prstGeom>
          <a:solidFill>
            <a:srgbClr val="FFFF00"/>
          </a:solid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27">
            <a:extLst>
              <a:ext uri="{FF2B5EF4-FFF2-40B4-BE49-F238E27FC236}">
                <a16:creationId xmlns:a16="http://schemas.microsoft.com/office/drawing/2014/main" id="{812FE07B-6837-EA7E-7756-919099B305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4773" y="4463762"/>
            <a:ext cx="3012651" cy="2050949"/>
          </a:xfrm>
          <a:prstGeom prst="rect">
            <a:avLst/>
          </a:prstGeom>
        </p:spPr>
      </p:pic>
      <p:pic>
        <p:nvPicPr>
          <p:cNvPr id="2" name="Picture 1" descr="A blue cover with a question mark&#10;&#10;Description automatically generated">
            <a:extLst>
              <a:ext uri="{FF2B5EF4-FFF2-40B4-BE49-F238E27FC236}">
                <a16:creationId xmlns:a16="http://schemas.microsoft.com/office/drawing/2014/main" id="{609180C8-11EC-75B7-2B7B-21A49DE427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2190" y="1201116"/>
            <a:ext cx="1354669" cy="1782460"/>
          </a:xfrm>
          <a:prstGeom prst="rect">
            <a:avLst/>
          </a:prstGeom>
          <a:ln w="38100">
            <a:solidFill>
              <a:srgbClr val="FFFF00"/>
            </a:solidFill>
          </a:ln>
        </p:spPr>
      </p:pic>
    </p:spTree>
    <p:extLst>
      <p:ext uri="{BB962C8B-B14F-4D97-AF65-F5344CB8AC3E}">
        <p14:creationId xmlns:p14="http://schemas.microsoft.com/office/powerpoint/2010/main" val="125344828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E2F568-B615-E756-5C3A-76D0089F06F9}"/>
              </a:ext>
            </a:extLst>
          </p:cNvPr>
          <p:cNvSpPr txBox="1"/>
          <p:nvPr/>
        </p:nvSpPr>
        <p:spPr>
          <a:xfrm>
            <a:off x="348916" y="397042"/>
            <a:ext cx="5510463" cy="6001643"/>
          </a:xfrm>
          <a:prstGeom prst="rect">
            <a:avLst/>
          </a:prstGeom>
          <a:noFill/>
          <a:ln w="57150">
            <a:solidFill>
              <a:srgbClr val="FFFF00"/>
            </a:solidFill>
          </a:ln>
        </p:spPr>
        <p:txBody>
          <a:bodyPr wrap="square" rtlCol="0">
            <a:spAutoFit/>
          </a:bodyPr>
          <a:lstStyle/>
          <a:p>
            <a:pPr algn="ctr"/>
            <a:r>
              <a:rPr lang="en-US" sz="5400" dirty="0">
                <a:solidFill>
                  <a:srgbClr val="FFFF00"/>
                </a:solidFill>
                <a:latin typeface="Lakki Reddy"/>
              </a:rPr>
              <a:t>How does </a:t>
            </a:r>
          </a:p>
          <a:p>
            <a:pPr algn="ctr"/>
            <a:r>
              <a:rPr lang="en-US" sz="5400" dirty="0">
                <a:solidFill>
                  <a:srgbClr val="FFFF00"/>
                </a:solidFill>
                <a:latin typeface="Lakki Reddy"/>
              </a:rPr>
              <a:t>Concise Curriculum support</a:t>
            </a:r>
          </a:p>
          <a:p>
            <a:pPr algn="ctr"/>
            <a:r>
              <a:rPr lang="en-US" sz="5400" dirty="0">
                <a:solidFill>
                  <a:srgbClr val="FFFF00"/>
                </a:solidFill>
                <a:latin typeface="Lakki Reddy"/>
              </a:rPr>
              <a:t> the Science of Reading?</a:t>
            </a:r>
          </a:p>
          <a:p>
            <a:pPr algn="ctr"/>
            <a:endParaRPr lang="en-US" sz="6000" dirty="0">
              <a:solidFill>
                <a:srgbClr val="FFFF00"/>
              </a:solidFill>
              <a:latin typeface="Lakki Reddy"/>
            </a:endParaRPr>
          </a:p>
        </p:txBody>
      </p:sp>
      <p:pic>
        <p:nvPicPr>
          <p:cNvPr id="3" name="Picture 2" descr="A blue cover with a question mark&#10;&#10;Description automatically generated">
            <a:extLst>
              <a:ext uri="{FF2B5EF4-FFF2-40B4-BE49-F238E27FC236}">
                <a16:creationId xmlns:a16="http://schemas.microsoft.com/office/drawing/2014/main" id="{E9D78CAB-289E-4C0A-8734-685FF7773C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5471" y="507208"/>
            <a:ext cx="4232241" cy="5568739"/>
          </a:xfrm>
          <a:prstGeom prst="rect">
            <a:avLst/>
          </a:prstGeom>
          <a:ln w="38100">
            <a:solidFill>
              <a:srgbClr val="FFFF00"/>
            </a:solidFill>
          </a:ln>
        </p:spPr>
      </p:pic>
    </p:spTree>
    <p:extLst>
      <p:ext uri="{BB962C8B-B14F-4D97-AF65-F5344CB8AC3E}">
        <p14:creationId xmlns:p14="http://schemas.microsoft.com/office/powerpoint/2010/main" val="9141764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E2F568-B615-E756-5C3A-76D0089F06F9}"/>
              </a:ext>
            </a:extLst>
          </p:cNvPr>
          <p:cNvSpPr txBox="1"/>
          <p:nvPr/>
        </p:nvSpPr>
        <p:spPr>
          <a:xfrm>
            <a:off x="820152" y="1164622"/>
            <a:ext cx="10551695" cy="3785652"/>
          </a:xfrm>
          <a:prstGeom prst="rect">
            <a:avLst/>
          </a:prstGeom>
          <a:noFill/>
          <a:ln w="57150">
            <a:solidFill>
              <a:srgbClr val="FFFF00"/>
            </a:solidFill>
          </a:ln>
        </p:spPr>
        <p:txBody>
          <a:bodyPr wrap="square" rtlCol="0">
            <a:spAutoFit/>
          </a:bodyPr>
          <a:lstStyle/>
          <a:p>
            <a:pPr algn="ctr"/>
            <a:r>
              <a:rPr lang="en-US" sz="6000" dirty="0">
                <a:solidFill>
                  <a:srgbClr val="FF0000"/>
                </a:solidFill>
                <a:highlight>
                  <a:srgbClr val="FFFF00"/>
                </a:highlight>
                <a:latin typeface="Lakki Reddy"/>
              </a:rPr>
              <a:t>Making Connections</a:t>
            </a:r>
          </a:p>
          <a:p>
            <a:endParaRPr lang="en-US" sz="6000" dirty="0">
              <a:highlight>
                <a:srgbClr val="FFFF00"/>
              </a:highlight>
              <a:latin typeface="Lakki Reddy"/>
            </a:endParaRPr>
          </a:p>
          <a:p>
            <a:pPr algn="ctr"/>
            <a:r>
              <a:rPr lang="en-US" sz="6000" dirty="0">
                <a:solidFill>
                  <a:srgbClr val="FFFF00"/>
                </a:solidFill>
                <a:latin typeface="Lakki Reddy"/>
              </a:rPr>
              <a:t>How does Concise Curriculum support the Science of Reading?</a:t>
            </a:r>
          </a:p>
        </p:txBody>
      </p:sp>
    </p:spTree>
    <p:extLst>
      <p:ext uri="{BB962C8B-B14F-4D97-AF65-F5344CB8AC3E}">
        <p14:creationId xmlns:p14="http://schemas.microsoft.com/office/powerpoint/2010/main" val="42807973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E2F568-B615-E756-5C3A-76D0089F06F9}"/>
              </a:ext>
            </a:extLst>
          </p:cNvPr>
          <p:cNvSpPr txBox="1"/>
          <p:nvPr/>
        </p:nvSpPr>
        <p:spPr>
          <a:xfrm>
            <a:off x="601579" y="421105"/>
            <a:ext cx="10551695" cy="5262979"/>
          </a:xfrm>
          <a:prstGeom prst="rect">
            <a:avLst/>
          </a:prstGeom>
          <a:noFill/>
        </p:spPr>
        <p:txBody>
          <a:bodyPr wrap="square" rtlCol="0">
            <a:spAutoFit/>
          </a:bodyPr>
          <a:lstStyle/>
          <a:p>
            <a:r>
              <a:rPr lang="en-US" sz="4800" dirty="0">
                <a:solidFill>
                  <a:srgbClr val="FF0000"/>
                </a:solidFill>
                <a:highlight>
                  <a:srgbClr val="FFFF00"/>
                </a:highlight>
                <a:latin typeface="Lakki Reddy"/>
              </a:rPr>
              <a:t>Making Connections</a:t>
            </a:r>
          </a:p>
          <a:p>
            <a:endParaRPr lang="en-US" sz="4800" dirty="0">
              <a:solidFill>
                <a:schemeClr val="bg1"/>
              </a:solidFill>
              <a:latin typeface="Lakki Reddy"/>
            </a:endParaRPr>
          </a:p>
          <a:p>
            <a:r>
              <a:rPr lang="en-US" sz="4800" dirty="0">
                <a:solidFill>
                  <a:schemeClr val="bg1"/>
                </a:solidFill>
                <a:latin typeface="Lakki Reddy"/>
              </a:rPr>
              <a:t>Each Concise Curriculum lesson builds </a:t>
            </a:r>
            <a:r>
              <a:rPr lang="en-US" sz="4800" dirty="0">
                <a:solidFill>
                  <a:srgbClr val="FF0000"/>
                </a:solidFill>
                <a:highlight>
                  <a:srgbClr val="FFFF00"/>
                </a:highlight>
                <a:latin typeface="Lakki Reddy"/>
              </a:rPr>
              <a:t>background knowledge </a:t>
            </a:r>
            <a:r>
              <a:rPr lang="en-US" sz="4800" dirty="0">
                <a:solidFill>
                  <a:schemeClr val="bg1"/>
                </a:solidFill>
                <a:latin typeface="Lakki Reddy"/>
              </a:rPr>
              <a:t>while students read and interact with meaningful content.</a:t>
            </a:r>
          </a:p>
          <a:p>
            <a:r>
              <a:rPr lang="en-US" sz="4800" dirty="0">
                <a:solidFill>
                  <a:srgbClr val="FF0000"/>
                </a:solidFill>
                <a:highlight>
                  <a:srgbClr val="FFFF00"/>
                </a:highlight>
                <a:latin typeface="Lakki Reddy"/>
              </a:rPr>
              <a:t>Second Grade SS/ELA Standards </a:t>
            </a:r>
          </a:p>
        </p:txBody>
      </p:sp>
    </p:spTree>
    <p:extLst>
      <p:ext uri="{BB962C8B-B14F-4D97-AF65-F5344CB8AC3E}">
        <p14:creationId xmlns:p14="http://schemas.microsoft.com/office/powerpoint/2010/main" val="58659097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E2F568-B615-E756-5C3A-76D0089F06F9}"/>
              </a:ext>
            </a:extLst>
          </p:cNvPr>
          <p:cNvSpPr txBox="1"/>
          <p:nvPr/>
        </p:nvSpPr>
        <p:spPr>
          <a:xfrm>
            <a:off x="721895" y="493294"/>
            <a:ext cx="10551695" cy="3785652"/>
          </a:xfrm>
          <a:prstGeom prst="rect">
            <a:avLst/>
          </a:prstGeom>
          <a:noFill/>
        </p:spPr>
        <p:txBody>
          <a:bodyPr wrap="square" rtlCol="0">
            <a:spAutoFit/>
          </a:bodyPr>
          <a:lstStyle/>
          <a:p>
            <a:r>
              <a:rPr lang="en-US" sz="4800" dirty="0">
                <a:solidFill>
                  <a:srgbClr val="FF0000"/>
                </a:solidFill>
                <a:highlight>
                  <a:srgbClr val="FFFF00"/>
                </a:highlight>
                <a:latin typeface="Lakki Reddy"/>
              </a:rPr>
              <a:t>Making Connections</a:t>
            </a:r>
          </a:p>
          <a:p>
            <a:endParaRPr lang="en-US" sz="4800" dirty="0">
              <a:solidFill>
                <a:schemeClr val="bg1"/>
              </a:solidFill>
              <a:latin typeface="Lakki Reddy"/>
            </a:endParaRPr>
          </a:p>
          <a:p>
            <a:endParaRPr lang="en-US" sz="4800" dirty="0">
              <a:solidFill>
                <a:schemeClr val="bg1"/>
              </a:solidFill>
              <a:latin typeface="Lakki Reddy"/>
            </a:endParaRPr>
          </a:p>
          <a:p>
            <a:r>
              <a:rPr lang="en-US" sz="4800" dirty="0">
                <a:solidFill>
                  <a:schemeClr val="bg1"/>
                </a:solidFill>
                <a:latin typeface="Lakki Reddy"/>
              </a:rPr>
              <a:t>Preview vocabulary</a:t>
            </a:r>
          </a:p>
          <a:p>
            <a:endParaRPr lang="en-US" sz="4800" dirty="0">
              <a:solidFill>
                <a:srgbClr val="FF0000"/>
              </a:solidFill>
              <a:highlight>
                <a:srgbClr val="FFFF00"/>
              </a:highlight>
              <a:latin typeface="Lakki Reddy"/>
            </a:endParaRPr>
          </a:p>
        </p:txBody>
      </p:sp>
    </p:spTree>
    <p:extLst>
      <p:ext uri="{BB962C8B-B14F-4D97-AF65-F5344CB8AC3E}">
        <p14:creationId xmlns:p14="http://schemas.microsoft.com/office/powerpoint/2010/main" val="8357871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E2F568-B615-E756-5C3A-76D0089F06F9}"/>
              </a:ext>
            </a:extLst>
          </p:cNvPr>
          <p:cNvSpPr txBox="1"/>
          <p:nvPr/>
        </p:nvSpPr>
        <p:spPr>
          <a:xfrm>
            <a:off x="601579" y="421105"/>
            <a:ext cx="10551695" cy="5262979"/>
          </a:xfrm>
          <a:prstGeom prst="rect">
            <a:avLst/>
          </a:prstGeom>
          <a:noFill/>
        </p:spPr>
        <p:txBody>
          <a:bodyPr wrap="square" rtlCol="0">
            <a:spAutoFit/>
          </a:bodyPr>
          <a:lstStyle/>
          <a:p>
            <a:r>
              <a:rPr lang="en-US" sz="4800" dirty="0">
                <a:solidFill>
                  <a:srgbClr val="FF0000"/>
                </a:solidFill>
                <a:highlight>
                  <a:srgbClr val="FFFF00"/>
                </a:highlight>
                <a:latin typeface="Lakki Reddy"/>
              </a:rPr>
              <a:t>Making Connections</a:t>
            </a:r>
          </a:p>
          <a:p>
            <a:endParaRPr lang="en-US" sz="4800" dirty="0">
              <a:solidFill>
                <a:schemeClr val="bg1"/>
              </a:solidFill>
              <a:latin typeface="Lakki Reddy"/>
            </a:endParaRPr>
          </a:p>
          <a:p>
            <a:r>
              <a:rPr lang="en-US" sz="4800" dirty="0">
                <a:solidFill>
                  <a:schemeClr val="bg1"/>
                </a:solidFill>
                <a:latin typeface="Lakki Reddy"/>
              </a:rPr>
              <a:t>ELA Skills</a:t>
            </a:r>
          </a:p>
          <a:p>
            <a:endParaRPr lang="en-US" sz="4800" dirty="0">
              <a:solidFill>
                <a:schemeClr val="bg1"/>
              </a:solidFill>
              <a:latin typeface="Lakki Reddy"/>
            </a:endParaRPr>
          </a:p>
          <a:p>
            <a:r>
              <a:rPr lang="en-US" sz="4800" dirty="0">
                <a:solidFill>
                  <a:schemeClr val="bg1"/>
                </a:solidFill>
                <a:latin typeface="Lakki Reddy"/>
              </a:rPr>
              <a:t>Phonics </a:t>
            </a:r>
          </a:p>
          <a:p>
            <a:r>
              <a:rPr lang="en-US" sz="4800" dirty="0">
                <a:solidFill>
                  <a:schemeClr val="bg1"/>
                </a:solidFill>
                <a:latin typeface="Lakki Reddy"/>
              </a:rPr>
              <a:t>Reading Comprehension</a:t>
            </a:r>
          </a:p>
          <a:p>
            <a:r>
              <a:rPr lang="en-US" sz="4800" dirty="0">
                <a:solidFill>
                  <a:schemeClr val="bg1"/>
                </a:solidFill>
                <a:latin typeface="Lakki Reddy"/>
              </a:rPr>
              <a:t>Fluency</a:t>
            </a:r>
          </a:p>
        </p:txBody>
      </p:sp>
    </p:spTree>
    <p:extLst>
      <p:ext uri="{BB962C8B-B14F-4D97-AF65-F5344CB8AC3E}">
        <p14:creationId xmlns:p14="http://schemas.microsoft.com/office/powerpoint/2010/main" val="153944855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E2F568-B615-E756-5C3A-76D0089F06F9}"/>
              </a:ext>
            </a:extLst>
          </p:cNvPr>
          <p:cNvSpPr txBox="1"/>
          <p:nvPr/>
        </p:nvSpPr>
        <p:spPr>
          <a:xfrm>
            <a:off x="601579" y="421105"/>
            <a:ext cx="10551695" cy="5262979"/>
          </a:xfrm>
          <a:prstGeom prst="rect">
            <a:avLst/>
          </a:prstGeom>
          <a:noFill/>
        </p:spPr>
        <p:txBody>
          <a:bodyPr wrap="square" rtlCol="0">
            <a:spAutoFit/>
          </a:bodyPr>
          <a:lstStyle/>
          <a:p>
            <a:r>
              <a:rPr lang="en-US" sz="4800" dirty="0">
                <a:solidFill>
                  <a:srgbClr val="FF0000"/>
                </a:solidFill>
                <a:highlight>
                  <a:srgbClr val="FFFF00"/>
                </a:highlight>
                <a:latin typeface="Lakki Reddy"/>
              </a:rPr>
              <a:t>Let’s Go Through a Sample Lesson!</a:t>
            </a:r>
          </a:p>
          <a:p>
            <a:endParaRPr lang="en-US" sz="4800" dirty="0">
              <a:solidFill>
                <a:schemeClr val="bg1"/>
              </a:solidFill>
              <a:latin typeface="Lakki Reddy"/>
            </a:endParaRPr>
          </a:p>
          <a:p>
            <a:r>
              <a:rPr lang="en-US" sz="4800" dirty="0">
                <a:solidFill>
                  <a:schemeClr val="bg1"/>
                </a:solidFill>
                <a:latin typeface="Lakki Reddy"/>
              </a:rPr>
              <a:t>Remember each lesson supports the research of the SOR while integrating the GA Social Studies/ELA standards. </a:t>
            </a:r>
          </a:p>
          <a:p>
            <a:endParaRPr lang="en-US" sz="4800" dirty="0">
              <a:solidFill>
                <a:schemeClr val="bg1"/>
              </a:solidFill>
              <a:latin typeface="Lakki Reddy"/>
            </a:endParaRPr>
          </a:p>
          <a:p>
            <a:r>
              <a:rPr lang="en-US" sz="4800" dirty="0">
                <a:solidFill>
                  <a:srgbClr val="FF0000"/>
                </a:solidFill>
                <a:highlight>
                  <a:srgbClr val="FFFF00"/>
                </a:highlight>
                <a:latin typeface="Lakki Reddy"/>
              </a:rPr>
              <a:t>Jimmy Carter pages 98-111 </a:t>
            </a:r>
          </a:p>
        </p:txBody>
      </p:sp>
    </p:spTree>
    <p:extLst>
      <p:ext uri="{BB962C8B-B14F-4D97-AF65-F5344CB8AC3E}">
        <p14:creationId xmlns:p14="http://schemas.microsoft.com/office/powerpoint/2010/main" val="6712836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E2F568-B615-E756-5C3A-76D0089F06F9}"/>
              </a:ext>
            </a:extLst>
          </p:cNvPr>
          <p:cNvSpPr txBox="1"/>
          <p:nvPr/>
        </p:nvSpPr>
        <p:spPr>
          <a:xfrm>
            <a:off x="601579" y="658544"/>
            <a:ext cx="10551695" cy="1569660"/>
          </a:xfrm>
          <a:prstGeom prst="rect">
            <a:avLst/>
          </a:prstGeom>
          <a:noFill/>
        </p:spPr>
        <p:txBody>
          <a:bodyPr wrap="square" rtlCol="0">
            <a:spAutoFit/>
          </a:bodyPr>
          <a:lstStyle/>
          <a:p>
            <a:r>
              <a:rPr lang="en-US" sz="4800" dirty="0">
                <a:solidFill>
                  <a:schemeClr val="bg1"/>
                </a:solidFill>
                <a:latin typeface="Lakki Reddy"/>
              </a:rPr>
              <a:t>Building Background Knowledge</a:t>
            </a:r>
          </a:p>
          <a:p>
            <a:r>
              <a:rPr lang="en-US" sz="4800" dirty="0">
                <a:solidFill>
                  <a:srgbClr val="FF0000"/>
                </a:solidFill>
                <a:highlight>
                  <a:srgbClr val="FFFF00"/>
                </a:highlight>
                <a:latin typeface="Lakki Reddy"/>
              </a:rPr>
              <a:t>Jimmy Carter pages 98-111</a:t>
            </a:r>
          </a:p>
        </p:txBody>
      </p:sp>
      <p:sp>
        <p:nvSpPr>
          <p:cNvPr id="3" name="TextBox 2">
            <a:extLst>
              <a:ext uri="{FF2B5EF4-FFF2-40B4-BE49-F238E27FC236}">
                <a16:creationId xmlns:a16="http://schemas.microsoft.com/office/drawing/2014/main" id="{5E4AC8D5-F1A3-61E6-00CD-8CC1CA851CD9}"/>
              </a:ext>
            </a:extLst>
          </p:cNvPr>
          <p:cNvSpPr txBox="1"/>
          <p:nvPr/>
        </p:nvSpPr>
        <p:spPr>
          <a:xfrm>
            <a:off x="830179" y="2867527"/>
            <a:ext cx="10323095" cy="2400657"/>
          </a:xfrm>
          <a:prstGeom prst="rect">
            <a:avLst/>
          </a:prstGeom>
          <a:noFill/>
        </p:spPr>
        <p:txBody>
          <a:bodyPr wrap="square" rtlCol="0">
            <a:spAutoFit/>
          </a:bodyPr>
          <a:lstStyle/>
          <a:p>
            <a:r>
              <a:rPr lang="en-US" sz="4400" dirty="0">
                <a:solidFill>
                  <a:srgbClr val="FFFF00"/>
                </a:solidFill>
              </a:rPr>
              <a:t>Think about the following questions as if you were asking your students to build background knowledge. </a:t>
            </a:r>
            <a:endParaRPr lang="en-US" dirty="0"/>
          </a:p>
          <a:p>
            <a:endParaRPr lang="en-US" dirty="0"/>
          </a:p>
        </p:txBody>
      </p:sp>
    </p:spTree>
    <p:extLst>
      <p:ext uri="{BB962C8B-B14F-4D97-AF65-F5344CB8AC3E}">
        <p14:creationId xmlns:p14="http://schemas.microsoft.com/office/powerpoint/2010/main" val="1322383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92FDA6-1E82-712F-148C-9B3DBAEA783A}"/>
              </a:ext>
            </a:extLst>
          </p:cNvPr>
          <p:cNvSpPr txBox="1"/>
          <p:nvPr/>
        </p:nvSpPr>
        <p:spPr>
          <a:xfrm>
            <a:off x="2390454" y="176552"/>
            <a:ext cx="9801546" cy="830997"/>
          </a:xfrm>
          <a:prstGeom prst="rect">
            <a:avLst/>
          </a:prstGeom>
          <a:noFill/>
        </p:spPr>
        <p:txBody>
          <a:bodyPr wrap="square" rtlCol="0">
            <a:spAutoFit/>
          </a:bodyPr>
          <a:lstStyle/>
          <a:p>
            <a:r>
              <a:rPr lang="en-US" sz="4800" kern="1200" dirty="0">
                <a:solidFill>
                  <a:srgbClr val="FFFF00"/>
                </a:solidFill>
                <a:latin typeface="Lakki Reddy"/>
              </a:rPr>
              <a:t>About Concise Curriculum</a:t>
            </a:r>
          </a:p>
        </p:txBody>
      </p:sp>
      <p:sp>
        <p:nvSpPr>
          <p:cNvPr id="4" name="TextBox 3">
            <a:extLst>
              <a:ext uri="{FF2B5EF4-FFF2-40B4-BE49-F238E27FC236}">
                <a16:creationId xmlns:a16="http://schemas.microsoft.com/office/drawing/2014/main" id="{17FF209E-AC7C-54B4-16EB-71159B8BB7E0}"/>
              </a:ext>
            </a:extLst>
          </p:cNvPr>
          <p:cNvSpPr txBox="1"/>
          <p:nvPr/>
        </p:nvSpPr>
        <p:spPr>
          <a:xfrm>
            <a:off x="1014761" y="941771"/>
            <a:ext cx="9879980" cy="523220"/>
          </a:xfrm>
          <a:prstGeom prst="rect">
            <a:avLst/>
          </a:prstGeom>
          <a:noFill/>
        </p:spPr>
        <p:txBody>
          <a:bodyPr wrap="square">
            <a:spAutoFit/>
          </a:bodyPr>
          <a:lstStyle/>
          <a:p>
            <a:pPr algn="ctr"/>
            <a:r>
              <a:rPr lang="en-US" sz="2400" dirty="0">
                <a:solidFill>
                  <a:schemeClr val="accent2"/>
                </a:solidFill>
                <a:latin typeface="Kristen ITC" panose="03050502040202030202" pitchFamily="66" charset="0"/>
              </a:rPr>
              <a:t>  </a:t>
            </a:r>
            <a:r>
              <a:rPr lang="en-US" sz="2800" dirty="0">
                <a:solidFill>
                  <a:schemeClr val="bg1"/>
                </a:solidFill>
                <a:latin typeface="Lakki Reddy"/>
              </a:rPr>
              <a:t>Fully Aligned to GA Social Studies and ELA Standards</a:t>
            </a:r>
            <a:endParaRPr lang="en-US" sz="2400" dirty="0">
              <a:solidFill>
                <a:schemeClr val="bg1"/>
              </a:solidFill>
              <a:latin typeface="Lakki Reddy"/>
            </a:endParaRPr>
          </a:p>
        </p:txBody>
      </p:sp>
      <p:sp>
        <p:nvSpPr>
          <p:cNvPr id="6" name="TextBox 5">
            <a:extLst>
              <a:ext uri="{FF2B5EF4-FFF2-40B4-BE49-F238E27FC236}">
                <a16:creationId xmlns:a16="http://schemas.microsoft.com/office/drawing/2014/main" id="{69C378C2-8366-D8E9-7085-096B959A0022}"/>
              </a:ext>
            </a:extLst>
          </p:cNvPr>
          <p:cNvSpPr txBox="1"/>
          <p:nvPr/>
        </p:nvSpPr>
        <p:spPr>
          <a:xfrm>
            <a:off x="915258" y="1549843"/>
            <a:ext cx="10602072" cy="4832092"/>
          </a:xfrm>
          <a:prstGeom prst="rect">
            <a:avLst/>
          </a:prstGeom>
          <a:noFill/>
        </p:spPr>
        <p:txBody>
          <a:bodyPr wrap="square">
            <a:spAutoFit/>
          </a:bodyPr>
          <a:lstStyle/>
          <a:p>
            <a:endParaRPr lang="en-US" sz="3200" dirty="0">
              <a:solidFill>
                <a:srgbClr val="FFFF00"/>
              </a:solidFill>
              <a:latin typeface="Kristen ITC" panose="03050502040202030202" pitchFamily="66" charset="0"/>
            </a:endParaRPr>
          </a:p>
          <a:p>
            <a:r>
              <a:rPr lang="en-US" sz="3600" dirty="0">
                <a:solidFill>
                  <a:srgbClr val="FFFF00"/>
                </a:solidFill>
                <a:latin typeface="Lakki Reddy"/>
              </a:rPr>
              <a:t>Who we are and why our products work:</a:t>
            </a:r>
          </a:p>
          <a:p>
            <a:r>
              <a:rPr lang="en-US" sz="3200" dirty="0">
                <a:solidFill>
                  <a:srgbClr val="FFFF00"/>
                </a:solidFill>
                <a:latin typeface="Lakki Reddy"/>
              </a:rPr>
              <a:t>Concise Curriculum is a women-owned business that was started by two teachers with over 70 yrs. combined experience.  Our texts were created to allow teachers and students additional time focusing on reading skills in content subject areas using an integrated, consistent curriculum. </a:t>
            </a:r>
          </a:p>
          <a:p>
            <a:endParaRPr lang="en-US" sz="1600" dirty="0">
              <a:solidFill>
                <a:srgbClr val="FFFF00"/>
              </a:solidFill>
              <a:latin typeface="Kristen ITC" panose="03050502040202030202" pitchFamily="66" charset="0"/>
            </a:endParaRPr>
          </a:p>
          <a:p>
            <a:pPr algn="ctr"/>
            <a:r>
              <a:rPr lang="en-US" sz="3200" dirty="0">
                <a:solidFill>
                  <a:srgbClr val="FF0000"/>
                </a:solidFill>
                <a:highlight>
                  <a:srgbClr val="FFFF00"/>
                </a:highlight>
                <a:latin typeface="Lakki Reddy"/>
              </a:rPr>
              <a:t>Promotes engaged student learning &amp; builds Lexile Levels!</a:t>
            </a:r>
          </a:p>
          <a:p>
            <a:endParaRPr lang="en-US" sz="3200" dirty="0">
              <a:solidFill>
                <a:srgbClr val="FFFF00"/>
              </a:solidFill>
              <a:highlight>
                <a:srgbClr val="000000"/>
              </a:highlight>
              <a:latin typeface="Lakki Reddy"/>
            </a:endParaRPr>
          </a:p>
        </p:txBody>
      </p:sp>
      <p:sp>
        <p:nvSpPr>
          <p:cNvPr id="3" name="Star: 5 Points 2">
            <a:extLst>
              <a:ext uri="{FF2B5EF4-FFF2-40B4-BE49-F238E27FC236}">
                <a16:creationId xmlns:a16="http://schemas.microsoft.com/office/drawing/2014/main" id="{D80A4F88-7D24-03E5-8745-F8DF080C9E07}"/>
              </a:ext>
            </a:extLst>
          </p:cNvPr>
          <p:cNvSpPr/>
          <p:nvPr/>
        </p:nvSpPr>
        <p:spPr>
          <a:xfrm>
            <a:off x="162067" y="242330"/>
            <a:ext cx="1705387" cy="1398879"/>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tar: 5 Points 4">
            <a:extLst>
              <a:ext uri="{FF2B5EF4-FFF2-40B4-BE49-F238E27FC236}">
                <a16:creationId xmlns:a16="http://schemas.microsoft.com/office/drawing/2014/main" id="{638313DE-48F9-F0F5-75CB-72FB3834D123}"/>
              </a:ext>
            </a:extLst>
          </p:cNvPr>
          <p:cNvSpPr/>
          <p:nvPr/>
        </p:nvSpPr>
        <p:spPr>
          <a:xfrm>
            <a:off x="10042047" y="242331"/>
            <a:ext cx="1705387" cy="1398879"/>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48A794F3-3319-1D5B-9BDD-B5D100E34BEF}"/>
              </a:ext>
            </a:extLst>
          </p:cNvPr>
          <p:cNvSpPr txBox="1"/>
          <p:nvPr/>
        </p:nvSpPr>
        <p:spPr>
          <a:xfrm>
            <a:off x="808203" y="6043381"/>
            <a:ext cx="10816182" cy="523220"/>
          </a:xfrm>
          <a:prstGeom prst="rect">
            <a:avLst/>
          </a:prstGeom>
          <a:noFill/>
        </p:spPr>
        <p:txBody>
          <a:bodyPr wrap="square">
            <a:spAutoFit/>
          </a:bodyPr>
          <a:lstStyle/>
          <a:p>
            <a:pPr algn="ctr"/>
            <a:r>
              <a:rPr lang="en-US" sz="2400" dirty="0">
                <a:solidFill>
                  <a:schemeClr val="bg1"/>
                </a:solidFill>
                <a:latin typeface="Kristen ITC" panose="03050502040202030202" pitchFamily="66" charset="0"/>
              </a:rPr>
              <a:t>  </a:t>
            </a:r>
            <a:r>
              <a:rPr lang="en-US" sz="2800" dirty="0">
                <a:solidFill>
                  <a:schemeClr val="bg1"/>
                </a:solidFill>
                <a:latin typeface="Lakki Reddy"/>
              </a:rPr>
              <a:t>Concise Curriculum Supports the Science of Reading Research</a:t>
            </a:r>
            <a:endParaRPr lang="en-US" sz="2400" dirty="0">
              <a:solidFill>
                <a:schemeClr val="bg1"/>
              </a:solidFill>
              <a:latin typeface="Lakki Reddy"/>
            </a:endParaRPr>
          </a:p>
        </p:txBody>
      </p:sp>
    </p:spTree>
    <p:extLst>
      <p:ext uri="{BB962C8B-B14F-4D97-AF65-F5344CB8AC3E}">
        <p14:creationId xmlns:p14="http://schemas.microsoft.com/office/powerpoint/2010/main" val="10234954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E2F568-B615-E756-5C3A-76D0089F06F9}"/>
              </a:ext>
            </a:extLst>
          </p:cNvPr>
          <p:cNvSpPr txBox="1"/>
          <p:nvPr/>
        </p:nvSpPr>
        <p:spPr>
          <a:xfrm>
            <a:off x="601579" y="421105"/>
            <a:ext cx="10551695" cy="1077218"/>
          </a:xfrm>
          <a:prstGeom prst="rect">
            <a:avLst/>
          </a:prstGeom>
          <a:noFill/>
        </p:spPr>
        <p:txBody>
          <a:bodyPr wrap="square" rtlCol="0">
            <a:spAutoFit/>
          </a:bodyPr>
          <a:lstStyle/>
          <a:p>
            <a:r>
              <a:rPr lang="en-US" sz="4800" dirty="0">
                <a:solidFill>
                  <a:schemeClr val="bg1"/>
                </a:solidFill>
                <a:latin typeface="Lakki Reddy"/>
              </a:rPr>
              <a:t>Building Background Knowledge</a:t>
            </a:r>
          </a:p>
          <a:p>
            <a:endParaRPr lang="en-US" sz="1400" dirty="0">
              <a:solidFill>
                <a:srgbClr val="FF0000"/>
              </a:solidFill>
              <a:highlight>
                <a:srgbClr val="FFFF00"/>
              </a:highlight>
              <a:latin typeface="Lakki Reddy"/>
            </a:endParaRPr>
          </a:p>
        </p:txBody>
      </p:sp>
      <p:sp>
        <p:nvSpPr>
          <p:cNvPr id="3" name="TextBox 2">
            <a:extLst>
              <a:ext uri="{FF2B5EF4-FFF2-40B4-BE49-F238E27FC236}">
                <a16:creationId xmlns:a16="http://schemas.microsoft.com/office/drawing/2014/main" id="{5E4AC8D5-F1A3-61E6-00CD-8CC1CA851CD9}"/>
              </a:ext>
            </a:extLst>
          </p:cNvPr>
          <p:cNvSpPr txBox="1"/>
          <p:nvPr/>
        </p:nvSpPr>
        <p:spPr>
          <a:xfrm>
            <a:off x="517358" y="1191958"/>
            <a:ext cx="10323095" cy="3585597"/>
          </a:xfrm>
          <a:prstGeom prst="rect">
            <a:avLst/>
          </a:prstGeom>
          <a:noFill/>
        </p:spPr>
        <p:txBody>
          <a:bodyPr wrap="square" rtlCol="0">
            <a:spAutoFit/>
          </a:bodyPr>
          <a:lstStyle/>
          <a:p>
            <a:endParaRPr lang="en-US" sz="2000" dirty="0">
              <a:solidFill>
                <a:srgbClr val="FFFF00"/>
              </a:solidFill>
            </a:endParaRPr>
          </a:p>
          <a:p>
            <a:r>
              <a:rPr lang="en-US" sz="4000" dirty="0">
                <a:solidFill>
                  <a:srgbClr val="FFFF00"/>
                </a:solidFill>
              </a:rPr>
              <a:t>Do you know there was a President of the United States who was from Georgia?</a:t>
            </a:r>
          </a:p>
          <a:p>
            <a:endParaRPr lang="en-US" sz="4000" dirty="0">
              <a:solidFill>
                <a:srgbClr val="FFFF00"/>
              </a:solidFill>
            </a:endParaRPr>
          </a:p>
          <a:p>
            <a:r>
              <a:rPr lang="en-US" sz="4000" dirty="0">
                <a:solidFill>
                  <a:srgbClr val="FFFF00"/>
                </a:solidFill>
              </a:rPr>
              <a:t>Do you know his name?</a:t>
            </a:r>
          </a:p>
          <a:p>
            <a:endParaRPr lang="en-US" sz="1100" dirty="0"/>
          </a:p>
          <a:p>
            <a:endParaRPr lang="en-US" dirty="0"/>
          </a:p>
          <a:p>
            <a:endParaRPr lang="en-US" dirty="0"/>
          </a:p>
        </p:txBody>
      </p:sp>
      <p:pic>
        <p:nvPicPr>
          <p:cNvPr id="5" name="Picture 4" descr="A seal of the president of the united states&#10;&#10;Description automatically generated">
            <a:extLst>
              <a:ext uri="{FF2B5EF4-FFF2-40B4-BE49-F238E27FC236}">
                <a16:creationId xmlns:a16="http://schemas.microsoft.com/office/drawing/2014/main" id="{1A632C8D-3973-25DE-733C-D552863ED5C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090883" y="2269176"/>
            <a:ext cx="3959545" cy="3962844"/>
          </a:xfrm>
          <a:prstGeom prst="rect">
            <a:avLst/>
          </a:prstGeom>
        </p:spPr>
      </p:pic>
      <p:sp>
        <p:nvSpPr>
          <p:cNvPr id="6" name="TextBox 5">
            <a:extLst>
              <a:ext uri="{FF2B5EF4-FFF2-40B4-BE49-F238E27FC236}">
                <a16:creationId xmlns:a16="http://schemas.microsoft.com/office/drawing/2014/main" id="{0C62C339-B5B3-7709-4C67-E65D4D776311}"/>
              </a:ext>
            </a:extLst>
          </p:cNvPr>
          <p:cNvSpPr txBox="1"/>
          <p:nvPr/>
        </p:nvSpPr>
        <p:spPr>
          <a:xfrm>
            <a:off x="7079429" y="6627168"/>
            <a:ext cx="3959545" cy="230832"/>
          </a:xfrm>
          <a:prstGeom prst="rect">
            <a:avLst/>
          </a:prstGeom>
          <a:noFill/>
        </p:spPr>
        <p:txBody>
          <a:bodyPr wrap="square" rtlCol="0">
            <a:spAutoFit/>
          </a:bodyPr>
          <a:lstStyle/>
          <a:p>
            <a:r>
              <a:rPr lang="en-US" sz="900">
                <a:hlinkClick r:id="rId3" tooltip="https://en.wikipedia.org/wiki/President_of_the_United_States"/>
              </a:rPr>
              <a:t>This Photo</a:t>
            </a:r>
            <a:r>
              <a:rPr lang="en-US" sz="900"/>
              <a:t> by Unknown Author is licensed under </a:t>
            </a:r>
            <a:r>
              <a:rPr lang="en-US" sz="900">
                <a:hlinkClick r:id="rId4" tooltip="https://creativecommons.org/licenses/by-sa/3.0/"/>
              </a:rPr>
              <a:t>CC BY-SA</a:t>
            </a:r>
            <a:endParaRPr lang="en-US" sz="900"/>
          </a:p>
        </p:txBody>
      </p:sp>
    </p:spTree>
    <p:extLst>
      <p:ext uri="{BB962C8B-B14F-4D97-AF65-F5344CB8AC3E}">
        <p14:creationId xmlns:p14="http://schemas.microsoft.com/office/powerpoint/2010/main" val="231676676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E2F568-B615-E756-5C3A-76D0089F06F9}"/>
              </a:ext>
            </a:extLst>
          </p:cNvPr>
          <p:cNvSpPr txBox="1"/>
          <p:nvPr/>
        </p:nvSpPr>
        <p:spPr>
          <a:xfrm>
            <a:off x="601579" y="421105"/>
            <a:ext cx="10551695" cy="1569660"/>
          </a:xfrm>
          <a:prstGeom prst="rect">
            <a:avLst/>
          </a:prstGeom>
          <a:noFill/>
        </p:spPr>
        <p:txBody>
          <a:bodyPr wrap="square" rtlCol="0">
            <a:spAutoFit/>
          </a:bodyPr>
          <a:lstStyle/>
          <a:p>
            <a:r>
              <a:rPr lang="en-US" sz="4800" dirty="0">
                <a:solidFill>
                  <a:schemeClr val="bg1"/>
                </a:solidFill>
                <a:latin typeface="Lakki Reddy"/>
              </a:rPr>
              <a:t>Building Background Knowledge</a:t>
            </a:r>
          </a:p>
          <a:p>
            <a:r>
              <a:rPr lang="en-US" sz="4800" dirty="0">
                <a:solidFill>
                  <a:srgbClr val="FF0000"/>
                </a:solidFill>
                <a:highlight>
                  <a:srgbClr val="FFFF00"/>
                </a:highlight>
                <a:latin typeface="Lakki Reddy"/>
              </a:rPr>
              <a:t>Jimmy Carter pages 98-111 </a:t>
            </a:r>
          </a:p>
        </p:txBody>
      </p:sp>
      <p:sp>
        <p:nvSpPr>
          <p:cNvPr id="3" name="TextBox 2">
            <a:extLst>
              <a:ext uri="{FF2B5EF4-FFF2-40B4-BE49-F238E27FC236}">
                <a16:creationId xmlns:a16="http://schemas.microsoft.com/office/drawing/2014/main" id="{5E4AC8D5-F1A3-61E6-00CD-8CC1CA851CD9}"/>
              </a:ext>
            </a:extLst>
          </p:cNvPr>
          <p:cNvSpPr txBox="1"/>
          <p:nvPr/>
        </p:nvSpPr>
        <p:spPr>
          <a:xfrm>
            <a:off x="830179" y="1852863"/>
            <a:ext cx="10323095" cy="2062103"/>
          </a:xfrm>
          <a:prstGeom prst="rect">
            <a:avLst/>
          </a:prstGeom>
          <a:noFill/>
        </p:spPr>
        <p:txBody>
          <a:bodyPr wrap="square" rtlCol="0">
            <a:spAutoFit/>
          </a:bodyPr>
          <a:lstStyle/>
          <a:p>
            <a:endParaRPr lang="en-US" sz="2000" dirty="0">
              <a:solidFill>
                <a:srgbClr val="FFFF00"/>
              </a:solidFill>
            </a:endParaRPr>
          </a:p>
          <a:p>
            <a:r>
              <a:rPr lang="en-US" sz="3600" dirty="0">
                <a:solidFill>
                  <a:srgbClr val="FFFF00"/>
                </a:solidFill>
              </a:rPr>
              <a:t>The former POTUS from Georgia is Jimmy Carter. </a:t>
            </a:r>
          </a:p>
          <a:p>
            <a:r>
              <a:rPr lang="en-US" sz="3600" dirty="0">
                <a:solidFill>
                  <a:srgbClr val="FFFF00"/>
                </a:solidFill>
              </a:rPr>
              <a:t>At this writing he is still alive and living in Georgia.</a:t>
            </a:r>
            <a:endParaRPr lang="en-US" sz="1400" dirty="0"/>
          </a:p>
          <a:p>
            <a:endParaRPr lang="en-US" dirty="0"/>
          </a:p>
          <a:p>
            <a:endParaRPr lang="en-US" dirty="0"/>
          </a:p>
        </p:txBody>
      </p:sp>
      <p:sp>
        <p:nvSpPr>
          <p:cNvPr id="4" name="TextBox 3">
            <a:extLst>
              <a:ext uri="{FF2B5EF4-FFF2-40B4-BE49-F238E27FC236}">
                <a16:creationId xmlns:a16="http://schemas.microsoft.com/office/drawing/2014/main" id="{ECC4F7D3-877A-3D93-6F81-E642DD7A57D6}"/>
              </a:ext>
            </a:extLst>
          </p:cNvPr>
          <p:cNvSpPr txBox="1"/>
          <p:nvPr/>
        </p:nvSpPr>
        <p:spPr>
          <a:xfrm>
            <a:off x="1038726" y="3897740"/>
            <a:ext cx="9430491" cy="2123658"/>
          </a:xfrm>
          <a:prstGeom prst="rect">
            <a:avLst/>
          </a:prstGeom>
          <a:noFill/>
          <a:ln w="57150">
            <a:solidFill>
              <a:srgbClr val="FFFF00"/>
            </a:solidFill>
          </a:ln>
        </p:spPr>
        <p:txBody>
          <a:bodyPr wrap="square" rtlCol="0">
            <a:spAutoFit/>
          </a:bodyPr>
          <a:lstStyle/>
          <a:p>
            <a:r>
              <a:rPr lang="en-US" sz="3600" dirty="0">
                <a:solidFill>
                  <a:schemeClr val="bg1"/>
                </a:solidFill>
              </a:rPr>
              <a:t>Many students might respond they have never heard of a president from Georgia. Jimmy Carter was president before their parents were born. </a:t>
            </a:r>
          </a:p>
          <a:p>
            <a:endParaRPr lang="en-US" sz="2400" dirty="0">
              <a:solidFill>
                <a:schemeClr val="bg1"/>
              </a:solidFill>
            </a:endParaRPr>
          </a:p>
        </p:txBody>
      </p:sp>
    </p:spTree>
    <p:extLst>
      <p:ext uri="{BB962C8B-B14F-4D97-AF65-F5344CB8AC3E}">
        <p14:creationId xmlns:p14="http://schemas.microsoft.com/office/powerpoint/2010/main" val="159604712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E2F568-B615-E756-5C3A-76D0089F06F9}"/>
              </a:ext>
            </a:extLst>
          </p:cNvPr>
          <p:cNvSpPr txBox="1"/>
          <p:nvPr/>
        </p:nvSpPr>
        <p:spPr>
          <a:xfrm>
            <a:off x="601579" y="421105"/>
            <a:ext cx="10551695" cy="1569660"/>
          </a:xfrm>
          <a:prstGeom prst="rect">
            <a:avLst/>
          </a:prstGeom>
          <a:noFill/>
        </p:spPr>
        <p:txBody>
          <a:bodyPr wrap="square" rtlCol="0">
            <a:spAutoFit/>
          </a:bodyPr>
          <a:lstStyle/>
          <a:p>
            <a:r>
              <a:rPr lang="en-US" sz="4800" dirty="0">
                <a:solidFill>
                  <a:schemeClr val="bg1"/>
                </a:solidFill>
                <a:latin typeface="Lakki Reddy"/>
              </a:rPr>
              <a:t>Building Background Knowledge</a:t>
            </a:r>
          </a:p>
          <a:p>
            <a:r>
              <a:rPr lang="en-US" sz="4800" dirty="0">
                <a:solidFill>
                  <a:srgbClr val="FF0000"/>
                </a:solidFill>
                <a:highlight>
                  <a:srgbClr val="FFFF00"/>
                </a:highlight>
                <a:latin typeface="Lakki Reddy"/>
              </a:rPr>
              <a:t>Jimmy Carter pages 98-111 </a:t>
            </a:r>
          </a:p>
        </p:txBody>
      </p:sp>
      <p:sp>
        <p:nvSpPr>
          <p:cNvPr id="3" name="TextBox 2">
            <a:extLst>
              <a:ext uri="{FF2B5EF4-FFF2-40B4-BE49-F238E27FC236}">
                <a16:creationId xmlns:a16="http://schemas.microsoft.com/office/drawing/2014/main" id="{5E4AC8D5-F1A3-61E6-00CD-8CC1CA851CD9}"/>
              </a:ext>
            </a:extLst>
          </p:cNvPr>
          <p:cNvSpPr txBox="1"/>
          <p:nvPr/>
        </p:nvSpPr>
        <p:spPr>
          <a:xfrm>
            <a:off x="715878" y="2460301"/>
            <a:ext cx="10323095" cy="1261884"/>
          </a:xfrm>
          <a:prstGeom prst="rect">
            <a:avLst/>
          </a:prstGeom>
          <a:noFill/>
        </p:spPr>
        <p:txBody>
          <a:bodyPr wrap="square" rtlCol="0">
            <a:spAutoFit/>
          </a:bodyPr>
          <a:lstStyle/>
          <a:p>
            <a:r>
              <a:rPr lang="en-US" sz="4000" dirty="0">
                <a:solidFill>
                  <a:srgbClr val="FFFF00"/>
                </a:solidFill>
              </a:rPr>
              <a:t>Do any of you like peanut butter?</a:t>
            </a:r>
          </a:p>
          <a:p>
            <a:endParaRPr lang="en-US" dirty="0"/>
          </a:p>
          <a:p>
            <a:endParaRPr lang="en-US" dirty="0"/>
          </a:p>
        </p:txBody>
      </p:sp>
      <p:pic>
        <p:nvPicPr>
          <p:cNvPr id="5" name="Picture 4" descr="Two pieces of bread with jam&#10;&#10;Description automatically generated">
            <a:extLst>
              <a:ext uri="{FF2B5EF4-FFF2-40B4-BE49-F238E27FC236}">
                <a16:creationId xmlns:a16="http://schemas.microsoft.com/office/drawing/2014/main" id="{2F6E1093-DEBE-BAA0-E9D5-14174D12F7C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471912" y="3459426"/>
            <a:ext cx="4236193" cy="2620291"/>
          </a:xfrm>
          <a:prstGeom prst="rect">
            <a:avLst/>
          </a:prstGeom>
        </p:spPr>
      </p:pic>
      <p:pic>
        <p:nvPicPr>
          <p:cNvPr id="9" name="Picture 8">
            <a:extLst>
              <a:ext uri="{FF2B5EF4-FFF2-40B4-BE49-F238E27FC236}">
                <a16:creationId xmlns:a16="http://schemas.microsoft.com/office/drawing/2014/main" id="{0FFEE64F-1359-7262-ED0E-2D3352186B2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483895" y="3498909"/>
            <a:ext cx="3849529" cy="2541324"/>
          </a:xfrm>
          <a:prstGeom prst="rect">
            <a:avLst/>
          </a:prstGeom>
        </p:spPr>
      </p:pic>
    </p:spTree>
    <p:extLst>
      <p:ext uri="{BB962C8B-B14F-4D97-AF65-F5344CB8AC3E}">
        <p14:creationId xmlns:p14="http://schemas.microsoft.com/office/powerpoint/2010/main" val="263617243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E2F568-B615-E756-5C3A-76D0089F06F9}"/>
              </a:ext>
            </a:extLst>
          </p:cNvPr>
          <p:cNvSpPr txBox="1"/>
          <p:nvPr/>
        </p:nvSpPr>
        <p:spPr>
          <a:xfrm>
            <a:off x="601579" y="421105"/>
            <a:ext cx="10551695" cy="1569660"/>
          </a:xfrm>
          <a:prstGeom prst="rect">
            <a:avLst/>
          </a:prstGeom>
          <a:noFill/>
        </p:spPr>
        <p:txBody>
          <a:bodyPr wrap="square" rtlCol="0">
            <a:spAutoFit/>
          </a:bodyPr>
          <a:lstStyle/>
          <a:p>
            <a:r>
              <a:rPr lang="en-US" sz="4800" dirty="0">
                <a:solidFill>
                  <a:schemeClr val="bg1"/>
                </a:solidFill>
                <a:latin typeface="Lakki Reddy"/>
              </a:rPr>
              <a:t>Building Background Knowledge</a:t>
            </a:r>
          </a:p>
          <a:p>
            <a:r>
              <a:rPr lang="en-US" sz="4800" dirty="0">
                <a:solidFill>
                  <a:srgbClr val="FF0000"/>
                </a:solidFill>
                <a:highlight>
                  <a:srgbClr val="FFFF00"/>
                </a:highlight>
                <a:latin typeface="Lakki Reddy"/>
              </a:rPr>
              <a:t>Jimmy Carter pages 98-111 </a:t>
            </a:r>
          </a:p>
        </p:txBody>
      </p:sp>
      <p:sp>
        <p:nvSpPr>
          <p:cNvPr id="3" name="TextBox 2">
            <a:extLst>
              <a:ext uri="{FF2B5EF4-FFF2-40B4-BE49-F238E27FC236}">
                <a16:creationId xmlns:a16="http://schemas.microsoft.com/office/drawing/2014/main" id="{5E4AC8D5-F1A3-61E6-00CD-8CC1CA851CD9}"/>
              </a:ext>
            </a:extLst>
          </p:cNvPr>
          <p:cNvSpPr txBox="1"/>
          <p:nvPr/>
        </p:nvSpPr>
        <p:spPr>
          <a:xfrm>
            <a:off x="715878" y="1990765"/>
            <a:ext cx="10323095" cy="1261884"/>
          </a:xfrm>
          <a:prstGeom prst="rect">
            <a:avLst/>
          </a:prstGeom>
          <a:noFill/>
        </p:spPr>
        <p:txBody>
          <a:bodyPr wrap="square" rtlCol="0">
            <a:spAutoFit/>
          </a:bodyPr>
          <a:lstStyle/>
          <a:p>
            <a:r>
              <a:rPr lang="en-US" sz="4000" dirty="0">
                <a:solidFill>
                  <a:srgbClr val="FFFF00"/>
                </a:solidFill>
              </a:rPr>
              <a:t>Do any of you like peanut butter?</a:t>
            </a:r>
          </a:p>
          <a:p>
            <a:endParaRPr lang="en-US" dirty="0"/>
          </a:p>
          <a:p>
            <a:endParaRPr lang="en-US" dirty="0"/>
          </a:p>
        </p:txBody>
      </p:sp>
      <p:pic>
        <p:nvPicPr>
          <p:cNvPr id="5" name="Picture 4" descr="Two pieces of bread with jam&#10;&#10;Description automatically generated">
            <a:extLst>
              <a:ext uri="{FF2B5EF4-FFF2-40B4-BE49-F238E27FC236}">
                <a16:creationId xmlns:a16="http://schemas.microsoft.com/office/drawing/2014/main" id="{2F6E1093-DEBE-BAA0-E9D5-14174D12F7C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245077" y="4057482"/>
            <a:ext cx="3513221" cy="1882595"/>
          </a:xfrm>
          <a:prstGeom prst="rect">
            <a:avLst/>
          </a:prstGeom>
        </p:spPr>
      </p:pic>
      <p:sp>
        <p:nvSpPr>
          <p:cNvPr id="4" name="TextBox 3">
            <a:extLst>
              <a:ext uri="{FF2B5EF4-FFF2-40B4-BE49-F238E27FC236}">
                <a16:creationId xmlns:a16="http://schemas.microsoft.com/office/drawing/2014/main" id="{8A56BCCE-2521-A2DE-6046-65ADB56DE07B}"/>
              </a:ext>
            </a:extLst>
          </p:cNvPr>
          <p:cNvSpPr txBox="1"/>
          <p:nvPr/>
        </p:nvSpPr>
        <p:spPr>
          <a:xfrm>
            <a:off x="870284" y="2621707"/>
            <a:ext cx="6509085" cy="3539430"/>
          </a:xfrm>
          <a:prstGeom prst="rect">
            <a:avLst/>
          </a:prstGeom>
          <a:noFill/>
        </p:spPr>
        <p:txBody>
          <a:bodyPr wrap="square" rtlCol="0">
            <a:spAutoFit/>
          </a:bodyPr>
          <a:lstStyle/>
          <a:p>
            <a:r>
              <a:rPr lang="en-US" sz="2800" dirty="0">
                <a:solidFill>
                  <a:schemeClr val="bg1"/>
                </a:solidFill>
              </a:rPr>
              <a:t>This question may lead to a discussion of peanut butter and if students like or dislike the taste of peanut butter. </a:t>
            </a:r>
          </a:p>
          <a:p>
            <a:r>
              <a:rPr lang="en-US" sz="2800" dirty="0">
                <a:solidFill>
                  <a:schemeClr val="bg1"/>
                </a:solidFill>
              </a:rPr>
              <a:t>This question builds an interest in peanuts and peanut butter which leads into learning about Jimmy Carter who was a peanut farmer in Georgia before becoming governor and then president in the 1970s. </a:t>
            </a:r>
          </a:p>
        </p:txBody>
      </p:sp>
      <p:pic>
        <p:nvPicPr>
          <p:cNvPr id="6" name="Picture 5">
            <a:extLst>
              <a:ext uri="{FF2B5EF4-FFF2-40B4-BE49-F238E27FC236}">
                <a16:creationId xmlns:a16="http://schemas.microsoft.com/office/drawing/2014/main" id="{4DCA8B9C-2C3E-3B2A-9AB6-107666F8459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570278" y="1676741"/>
            <a:ext cx="2862818" cy="1889932"/>
          </a:xfrm>
          <a:prstGeom prst="rect">
            <a:avLst/>
          </a:prstGeom>
        </p:spPr>
      </p:pic>
    </p:spTree>
    <p:extLst>
      <p:ext uri="{BB962C8B-B14F-4D97-AF65-F5344CB8AC3E}">
        <p14:creationId xmlns:p14="http://schemas.microsoft.com/office/powerpoint/2010/main" val="85470586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E2F568-B615-E756-5C3A-76D0089F06F9}"/>
              </a:ext>
            </a:extLst>
          </p:cNvPr>
          <p:cNvSpPr txBox="1"/>
          <p:nvPr/>
        </p:nvSpPr>
        <p:spPr>
          <a:xfrm>
            <a:off x="601579" y="421105"/>
            <a:ext cx="10551695" cy="1569660"/>
          </a:xfrm>
          <a:prstGeom prst="rect">
            <a:avLst/>
          </a:prstGeom>
          <a:noFill/>
        </p:spPr>
        <p:txBody>
          <a:bodyPr wrap="square" rtlCol="0">
            <a:spAutoFit/>
          </a:bodyPr>
          <a:lstStyle/>
          <a:p>
            <a:r>
              <a:rPr lang="en-US" sz="4800" dirty="0">
                <a:solidFill>
                  <a:schemeClr val="bg1"/>
                </a:solidFill>
                <a:latin typeface="Lakki Reddy"/>
              </a:rPr>
              <a:t>Building Background Knowledge</a:t>
            </a:r>
          </a:p>
          <a:p>
            <a:r>
              <a:rPr lang="en-US" sz="4800" dirty="0">
                <a:solidFill>
                  <a:srgbClr val="FF0000"/>
                </a:solidFill>
                <a:highlight>
                  <a:srgbClr val="FFFF00"/>
                </a:highlight>
                <a:latin typeface="Lakki Reddy"/>
              </a:rPr>
              <a:t>Jimmy Carter pages 98-111 </a:t>
            </a:r>
          </a:p>
        </p:txBody>
      </p:sp>
      <p:sp>
        <p:nvSpPr>
          <p:cNvPr id="3" name="TextBox 2">
            <a:extLst>
              <a:ext uri="{FF2B5EF4-FFF2-40B4-BE49-F238E27FC236}">
                <a16:creationId xmlns:a16="http://schemas.microsoft.com/office/drawing/2014/main" id="{5E4AC8D5-F1A3-61E6-00CD-8CC1CA851CD9}"/>
              </a:ext>
            </a:extLst>
          </p:cNvPr>
          <p:cNvSpPr txBox="1"/>
          <p:nvPr/>
        </p:nvSpPr>
        <p:spPr>
          <a:xfrm>
            <a:off x="715878" y="1990765"/>
            <a:ext cx="10323095" cy="3970318"/>
          </a:xfrm>
          <a:prstGeom prst="rect">
            <a:avLst/>
          </a:prstGeom>
          <a:noFill/>
        </p:spPr>
        <p:txBody>
          <a:bodyPr wrap="square" rtlCol="0">
            <a:spAutoFit/>
          </a:bodyPr>
          <a:lstStyle/>
          <a:p>
            <a:r>
              <a:rPr lang="en-US" sz="3600" dirty="0">
                <a:solidFill>
                  <a:srgbClr val="FFFF00"/>
                </a:solidFill>
              </a:rPr>
              <a:t>Concise Curriculum meets the requirements of the GA Social Studies Standards. Non-fiction texts are more rigorous than fiction texts. Teachers will read and reread the text with students. Reading and rereading helps clarify thoughts and fill in information gaps for the reader. </a:t>
            </a:r>
          </a:p>
          <a:p>
            <a:r>
              <a:rPr lang="en-US" sz="3600" dirty="0">
                <a:solidFill>
                  <a:srgbClr val="FFFF00"/>
                </a:solidFill>
              </a:rPr>
              <a:t> </a:t>
            </a:r>
          </a:p>
        </p:txBody>
      </p:sp>
    </p:spTree>
    <p:extLst>
      <p:ext uri="{BB962C8B-B14F-4D97-AF65-F5344CB8AC3E}">
        <p14:creationId xmlns:p14="http://schemas.microsoft.com/office/powerpoint/2010/main" val="407029310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E2F568-B615-E756-5C3A-76D0089F06F9}"/>
              </a:ext>
            </a:extLst>
          </p:cNvPr>
          <p:cNvSpPr txBox="1"/>
          <p:nvPr/>
        </p:nvSpPr>
        <p:spPr>
          <a:xfrm>
            <a:off x="1118938" y="596629"/>
            <a:ext cx="3549316" cy="5632311"/>
          </a:xfrm>
          <a:prstGeom prst="rect">
            <a:avLst/>
          </a:prstGeom>
          <a:noFill/>
        </p:spPr>
        <p:txBody>
          <a:bodyPr wrap="square" rtlCol="0">
            <a:spAutoFit/>
          </a:bodyPr>
          <a:lstStyle/>
          <a:p>
            <a:r>
              <a:rPr lang="en-US" sz="4800" dirty="0">
                <a:solidFill>
                  <a:srgbClr val="FF0000"/>
                </a:solidFill>
                <a:highlight>
                  <a:srgbClr val="FFFF00"/>
                </a:highlight>
                <a:latin typeface="Lakki Reddy"/>
              </a:rPr>
              <a:t>Vocabulary</a:t>
            </a:r>
          </a:p>
          <a:p>
            <a:r>
              <a:rPr lang="en-US" sz="2400" dirty="0">
                <a:solidFill>
                  <a:schemeClr val="bg1"/>
                </a:solidFill>
                <a:latin typeface="Lakki Reddy"/>
              </a:rPr>
              <a:t>A great way to activate  prior knowledge is to ask students to write down what they think each vocabulary word for the preview means. This helps the teacher to determine which students have prior knowledge of the lesson vocabulary words. This also activates the students’ brains as they think about each word. </a:t>
            </a:r>
          </a:p>
        </p:txBody>
      </p:sp>
      <p:pic>
        <p:nvPicPr>
          <p:cNvPr id="4" name="Picture 3" descr="A close-up of a paper&#10;&#10;Description automatically generated">
            <a:extLst>
              <a:ext uri="{FF2B5EF4-FFF2-40B4-BE49-F238E27FC236}">
                <a16:creationId xmlns:a16="http://schemas.microsoft.com/office/drawing/2014/main" id="{0DA869B4-E1CE-F872-6196-F5131872FD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8413" y="381357"/>
            <a:ext cx="4518587" cy="5847583"/>
          </a:xfrm>
          <a:prstGeom prst="rect">
            <a:avLst/>
          </a:prstGeom>
        </p:spPr>
      </p:pic>
    </p:spTree>
    <p:extLst>
      <p:ext uri="{BB962C8B-B14F-4D97-AF65-F5344CB8AC3E}">
        <p14:creationId xmlns:p14="http://schemas.microsoft.com/office/powerpoint/2010/main" val="406526965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E2F568-B615-E756-5C3A-76D0089F06F9}"/>
              </a:ext>
            </a:extLst>
          </p:cNvPr>
          <p:cNvSpPr txBox="1"/>
          <p:nvPr/>
        </p:nvSpPr>
        <p:spPr>
          <a:xfrm>
            <a:off x="461210" y="328863"/>
            <a:ext cx="5879432" cy="6140142"/>
          </a:xfrm>
          <a:prstGeom prst="rect">
            <a:avLst/>
          </a:prstGeom>
          <a:noFill/>
        </p:spPr>
        <p:txBody>
          <a:bodyPr wrap="square" rtlCol="0">
            <a:spAutoFit/>
          </a:bodyPr>
          <a:lstStyle/>
          <a:p>
            <a:r>
              <a:rPr lang="en-US" sz="4800" dirty="0">
                <a:solidFill>
                  <a:srgbClr val="FF0000"/>
                </a:solidFill>
                <a:highlight>
                  <a:srgbClr val="FFFF00"/>
                </a:highlight>
                <a:latin typeface="Lakki Reddy"/>
              </a:rPr>
              <a:t>Vocabulary</a:t>
            </a:r>
          </a:p>
          <a:p>
            <a:r>
              <a:rPr lang="en-US" sz="2400" dirty="0">
                <a:solidFill>
                  <a:schemeClr val="bg1"/>
                </a:solidFill>
                <a:latin typeface="Lakki Reddy"/>
              </a:rPr>
              <a:t>The students will also draw a picture to help remember what each word means. </a:t>
            </a:r>
          </a:p>
          <a:p>
            <a:endParaRPr lang="en-US" sz="600" dirty="0">
              <a:solidFill>
                <a:schemeClr val="bg1"/>
              </a:solidFill>
              <a:latin typeface="Lakki Reddy"/>
            </a:endParaRPr>
          </a:p>
          <a:p>
            <a:r>
              <a:rPr lang="en-US" sz="2400" dirty="0">
                <a:solidFill>
                  <a:srgbClr val="FF0000"/>
                </a:solidFill>
                <a:highlight>
                  <a:srgbClr val="FFFF00"/>
                </a:highlight>
                <a:latin typeface="Lakki Reddy"/>
              </a:rPr>
              <a:t>successful</a:t>
            </a:r>
            <a:r>
              <a:rPr lang="en-US" sz="2400" dirty="0">
                <a:solidFill>
                  <a:srgbClr val="FF0000"/>
                </a:solidFill>
                <a:latin typeface="Lakki Reddy"/>
              </a:rPr>
              <a:t> </a:t>
            </a:r>
            <a:r>
              <a:rPr lang="en-US" sz="2400" dirty="0">
                <a:solidFill>
                  <a:schemeClr val="bg1"/>
                </a:solidFill>
                <a:latin typeface="Lakki Reddy"/>
              </a:rPr>
              <a:t>– this may be difficult to draw – students should think of something they are successful at and draw a picture of that activity</a:t>
            </a:r>
          </a:p>
          <a:p>
            <a:endParaRPr lang="en-US" sz="700" dirty="0">
              <a:solidFill>
                <a:srgbClr val="FF0000"/>
              </a:solidFill>
              <a:latin typeface="Lakki Reddy"/>
            </a:endParaRPr>
          </a:p>
          <a:p>
            <a:r>
              <a:rPr lang="en-US" sz="2400" dirty="0">
                <a:solidFill>
                  <a:srgbClr val="FF0000"/>
                </a:solidFill>
                <a:highlight>
                  <a:srgbClr val="FFFF00"/>
                </a:highlight>
                <a:latin typeface="Lakki Reddy"/>
              </a:rPr>
              <a:t>peace</a:t>
            </a:r>
            <a:r>
              <a:rPr lang="en-US" sz="2400" dirty="0">
                <a:solidFill>
                  <a:schemeClr val="bg1"/>
                </a:solidFill>
                <a:latin typeface="Lakki Reddy"/>
              </a:rPr>
              <a:t> – the students could draw a peace symbol, or draw something that makes them feel peaceful (the teacher would want to talk about peace between countries – the students may say things like “peace is when you are not at war”</a:t>
            </a:r>
          </a:p>
          <a:p>
            <a:endParaRPr lang="en-US" sz="1050" dirty="0">
              <a:solidFill>
                <a:schemeClr val="bg1"/>
              </a:solidFill>
              <a:latin typeface="Lakki Reddy"/>
            </a:endParaRPr>
          </a:p>
          <a:p>
            <a:r>
              <a:rPr lang="en-US" sz="2400" dirty="0">
                <a:solidFill>
                  <a:srgbClr val="FF0000"/>
                </a:solidFill>
                <a:highlight>
                  <a:srgbClr val="FFFF00"/>
                </a:highlight>
                <a:latin typeface="Lakki Reddy"/>
              </a:rPr>
              <a:t>human rights</a:t>
            </a:r>
            <a:r>
              <a:rPr lang="en-US" sz="2400" dirty="0">
                <a:solidFill>
                  <a:schemeClr val="bg1"/>
                </a:solidFill>
                <a:highlight>
                  <a:srgbClr val="FFFF00"/>
                </a:highlight>
                <a:latin typeface="Lakki Reddy"/>
              </a:rPr>
              <a:t> </a:t>
            </a:r>
            <a:r>
              <a:rPr lang="en-US" sz="2400" dirty="0">
                <a:solidFill>
                  <a:schemeClr val="bg1"/>
                </a:solidFill>
                <a:latin typeface="Lakki Reddy"/>
              </a:rPr>
              <a:t>–  teacher led discussion</a:t>
            </a:r>
          </a:p>
        </p:txBody>
      </p:sp>
      <p:pic>
        <p:nvPicPr>
          <p:cNvPr id="6" name="Picture 5" descr="A close-up of a paper&#10;&#10;Description automatically generated">
            <a:extLst>
              <a:ext uri="{FF2B5EF4-FFF2-40B4-BE49-F238E27FC236}">
                <a16:creationId xmlns:a16="http://schemas.microsoft.com/office/drawing/2014/main" id="{63147419-CC38-5241-DAFE-C3A92C9295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2497" y="590558"/>
            <a:ext cx="4518587" cy="5847583"/>
          </a:xfrm>
          <a:prstGeom prst="rect">
            <a:avLst/>
          </a:prstGeom>
        </p:spPr>
      </p:pic>
    </p:spTree>
    <p:extLst>
      <p:ext uri="{BB962C8B-B14F-4D97-AF65-F5344CB8AC3E}">
        <p14:creationId xmlns:p14="http://schemas.microsoft.com/office/powerpoint/2010/main" val="245089361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E2F568-B615-E756-5C3A-76D0089F06F9}"/>
              </a:ext>
            </a:extLst>
          </p:cNvPr>
          <p:cNvSpPr txBox="1"/>
          <p:nvPr/>
        </p:nvSpPr>
        <p:spPr>
          <a:xfrm>
            <a:off x="601579" y="421105"/>
            <a:ext cx="10551695" cy="1569660"/>
          </a:xfrm>
          <a:prstGeom prst="rect">
            <a:avLst/>
          </a:prstGeom>
          <a:noFill/>
        </p:spPr>
        <p:txBody>
          <a:bodyPr wrap="square" rtlCol="0">
            <a:spAutoFit/>
          </a:bodyPr>
          <a:lstStyle/>
          <a:p>
            <a:r>
              <a:rPr lang="en-US" sz="4800" dirty="0">
                <a:solidFill>
                  <a:srgbClr val="FF0000"/>
                </a:solidFill>
                <a:highlight>
                  <a:srgbClr val="FFFF00"/>
                </a:highlight>
                <a:latin typeface="Lakki Reddy"/>
              </a:rPr>
              <a:t>Reading Comprehension</a:t>
            </a:r>
          </a:p>
          <a:p>
            <a:endParaRPr lang="en-US" sz="4800" dirty="0">
              <a:solidFill>
                <a:schemeClr val="bg1"/>
              </a:solidFill>
              <a:latin typeface="Lakki Reddy"/>
            </a:endParaRPr>
          </a:p>
        </p:txBody>
      </p:sp>
      <p:sp>
        <p:nvSpPr>
          <p:cNvPr id="6" name="Arrow: Right 5">
            <a:extLst>
              <a:ext uri="{FF2B5EF4-FFF2-40B4-BE49-F238E27FC236}">
                <a16:creationId xmlns:a16="http://schemas.microsoft.com/office/drawing/2014/main" id="{22F715C2-BEF3-5EEA-64E8-2D39A3F9FE0C}"/>
              </a:ext>
            </a:extLst>
          </p:cNvPr>
          <p:cNvSpPr/>
          <p:nvPr/>
        </p:nvSpPr>
        <p:spPr>
          <a:xfrm>
            <a:off x="5606796" y="3048743"/>
            <a:ext cx="978408" cy="48463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62E88D6D-C83E-1A72-DC7D-5FDFB6E00DC3}"/>
              </a:ext>
            </a:extLst>
          </p:cNvPr>
          <p:cNvSpPr txBox="1"/>
          <p:nvPr/>
        </p:nvSpPr>
        <p:spPr>
          <a:xfrm>
            <a:off x="322710" y="4879248"/>
            <a:ext cx="6997777" cy="1815882"/>
          </a:xfrm>
          <a:prstGeom prst="rect">
            <a:avLst/>
          </a:prstGeom>
          <a:noFill/>
        </p:spPr>
        <p:txBody>
          <a:bodyPr wrap="square" rtlCol="0">
            <a:spAutoFit/>
          </a:bodyPr>
          <a:lstStyle/>
          <a:p>
            <a:r>
              <a:rPr lang="en-US" sz="2800" dirty="0">
                <a:solidFill>
                  <a:srgbClr val="FFFF00"/>
                </a:solidFill>
              </a:rPr>
              <a:t>Students are learning relevant information about Social Studies standards/concepts while learning how to understand printed text/words. </a:t>
            </a:r>
          </a:p>
        </p:txBody>
      </p:sp>
      <p:pic>
        <p:nvPicPr>
          <p:cNvPr id="8" name="Picture 7" descr="A close-up of a questionnaire&#10;&#10;Description automatically generated">
            <a:extLst>
              <a:ext uri="{FF2B5EF4-FFF2-40B4-BE49-F238E27FC236}">
                <a16:creationId xmlns:a16="http://schemas.microsoft.com/office/drawing/2014/main" id="{B20E4B99-1F34-A165-96C4-700DAC659F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2694" y="643563"/>
            <a:ext cx="4030579" cy="5582888"/>
          </a:xfrm>
          <a:prstGeom prst="rect">
            <a:avLst/>
          </a:prstGeom>
        </p:spPr>
      </p:pic>
      <p:sp>
        <p:nvSpPr>
          <p:cNvPr id="3" name="TextBox 2">
            <a:extLst>
              <a:ext uri="{FF2B5EF4-FFF2-40B4-BE49-F238E27FC236}">
                <a16:creationId xmlns:a16="http://schemas.microsoft.com/office/drawing/2014/main" id="{34B3A369-5A4F-3890-1FC4-C88ECF82FE7F}"/>
              </a:ext>
            </a:extLst>
          </p:cNvPr>
          <p:cNvSpPr txBox="1"/>
          <p:nvPr/>
        </p:nvSpPr>
        <p:spPr>
          <a:xfrm>
            <a:off x="642240" y="1617582"/>
            <a:ext cx="4964556" cy="3416320"/>
          </a:xfrm>
          <a:prstGeom prst="rect">
            <a:avLst/>
          </a:prstGeom>
          <a:noFill/>
        </p:spPr>
        <p:txBody>
          <a:bodyPr wrap="square" rtlCol="0">
            <a:spAutoFit/>
          </a:bodyPr>
          <a:lstStyle/>
          <a:p>
            <a:r>
              <a:rPr lang="en-US" sz="2400" dirty="0">
                <a:solidFill>
                  <a:schemeClr val="bg1"/>
                </a:solidFill>
              </a:rPr>
              <a:t>Context Clues: very good is the clue in the sentence for the meaning of the word “successful”</a:t>
            </a:r>
          </a:p>
          <a:p>
            <a:r>
              <a:rPr lang="en-US" sz="2400" dirty="0">
                <a:solidFill>
                  <a:schemeClr val="bg1"/>
                </a:solidFill>
              </a:rPr>
              <a:t>Question A – students can locate in the text and underline the answer and then write the answer on the line. </a:t>
            </a:r>
          </a:p>
          <a:p>
            <a:r>
              <a:rPr lang="en-US" sz="2400" dirty="0">
                <a:solidFill>
                  <a:schemeClr val="bg1"/>
                </a:solidFill>
              </a:rPr>
              <a:t>Question B – Students can also underline or circle the answer in the text. </a:t>
            </a:r>
          </a:p>
        </p:txBody>
      </p:sp>
    </p:spTree>
    <p:extLst>
      <p:ext uri="{BB962C8B-B14F-4D97-AF65-F5344CB8AC3E}">
        <p14:creationId xmlns:p14="http://schemas.microsoft.com/office/powerpoint/2010/main" val="129978126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E2F568-B615-E756-5C3A-76D0089F06F9}"/>
              </a:ext>
            </a:extLst>
          </p:cNvPr>
          <p:cNvSpPr txBox="1"/>
          <p:nvPr/>
        </p:nvSpPr>
        <p:spPr>
          <a:xfrm>
            <a:off x="601579" y="421105"/>
            <a:ext cx="10551695" cy="8525411"/>
          </a:xfrm>
          <a:prstGeom prst="rect">
            <a:avLst/>
          </a:prstGeom>
          <a:noFill/>
        </p:spPr>
        <p:txBody>
          <a:bodyPr wrap="square" rtlCol="0">
            <a:spAutoFit/>
          </a:bodyPr>
          <a:lstStyle/>
          <a:p>
            <a:r>
              <a:rPr lang="en-US" sz="4800" dirty="0">
                <a:solidFill>
                  <a:srgbClr val="FF0000"/>
                </a:solidFill>
                <a:highlight>
                  <a:srgbClr val="FFFF00"/>
                </a:highlight>
                <a:latin typeface="Lakki Reddy"/>
              </a:rPr>
              <a:t>Conventions</a:t>
            </a:r>
          </a:p>
          <a:p>
            <a:r>
              <a:rPr lang="en-US" sz="4400" dirty="0">
                <a:solidFill>
                  <a:schemeClr val="bg1"/>
                </a:solidFill>
                <a:latin typeface="Lakki Reddy"/>
              </a:rPr>
              <a:t>This supports the </a:t>
            </a:r>
          </a:p>
          <a:p>
            <a:r>
              <a:rPr lang="en-US" sz="4400" dirty="0">
                <a:solidFill>
                  <a:srgbClr val="FF0000"/>
                </a:solidFill>
                <a:highlight>
                  <a:srgbClr val="FFFF00"/>
                </a:highlight>
                <a:latin typeface="Lakki Reddy"/>
              </a:rPr>
              <a:t>SYNTAX</a:t>
            </a:r>
            <a:r>
              <a:rPr lang="en-US" sz="4400" dirty="0">
                <a:solidFill>
                  <a:schemeClr val="bg1"/>
                </a:solidFill>
                <a:latin typeface="Lakki Reddy"/>
              </a:rPr>
              <a:t> strand of the </a:t>
            </a:r>
          </a:p>
          <a:p>
            <a:r>
              <a:rPr lang="en-US" sz="4400" dirty="0">
                <a:solidFill>
                  <a:schemeClr val="bg1"/>
                </a:solidFill>
                <a:latin typeface="Lakki Reddy"/>
              </a:rPr>
              <a:t>Simple View of Reading – </a:t>
            </a:r>
          </a:p>
          <a:p>
            <a:r>
              <a:rPr lang="en-US" sz="4400" dirty="0">
                <a:solidFill>
                  <a:schemeClr val="bg1"/>
                </a:solidFill>
                <a:latin typeface="Lakki Reddy"/>
              </a:rPr>
              <a:t>students need to be </a:t>
            </a:r>
          </a:p>
          <a:p>
            <a:r>
              <a:rPr lang="en-US" sz="4400" dirty="0">
                <a:solidFill>
                  <a:schemeClr val="bg1"/>
                </a:solidFill>
                <a:latin typeface="Lakki Reddy"/>
              </a:rPr>
              <a:t>able to form </a:t>
            </a:r>
          </a:p>
          <a:p>
            <a:r>
              <a:rPr lang="en-US" sz="4400" dirty="0">
                <a:solidFill>
                  <a:schemeClr val="bg1"/>
                </a:solidFill>
                <a:latin typeface="Lakki Reddy"/>
              </a:rPr>
              <a:t>coherent, complete </a:t>
            </a:r>
          </a:p>
          <a:p>
            <a:r>
              <a:rPr lang="en-US" sz="4400" dirty="0">
                <a:solidFill>
                  <a:schemeClr val="bg1"/>
                </a:solidFill>
                <a:latin typeface="Lakki Reddy"/>
              </a:rPr>
              <a:t>sentences. </a:t>
            </a:r>
          </a:p>
          <a:p>
            <a:r>
              <a:rPr lang="en-US" sz="4800" dirty="0">
                <a:solidFill>
                  <a:schemeClr val="bg1"/>
                </a:solidFill>
                <a:latin typeface="Lakki Reddy"/>
              </a:rPr>
              <a:t> </a:t>
            </a:r>
          </a:p>
          <a:p>
            <a:endParaRPr lang="en-US" sz="4800" dirty="0">
              <a:solidFill>
                <a:schemeClr val="bg1"/>
              </a:solidFill>
              <a:latin typeface="Lakki Reddy"/>
            </a:endParaRPr>
          </a:p>
          <a:p>
            <a:endParaRPr lang="en-US" sz="4800" dirty="0">
              <a:solidFill>
                <a:schemeClr val="bg1"/>
              </a:solidFill>
              <a:latin typeface="Lakki Reddy"/>
            </a:endParaRPr>
          </a:p>
          <a:p>
            <a:endParaRPr lang="en-US" sz="4800" dirty="0">
              <a:solidFill>
                <a:schemeClr val="bg1"/>
              </a:solidFill>
              <a:latin typeface="Lakki Reddy"/>
            </a:endParaRPr>
          </a:p>
        </p:txBody>
      </p:sp>
      <p:sp>
        <p:nvSpPr>
          <p:cNvPr id="3" name="Arrow: Right 2">
            <a:extLst>
              <a:ext uri="{FF2B5EF4-FFF2-40B4-BE49-F238E27FC236}">
                <a16:creationId xmlns:a16="http://schemas.microsoft.com/office/drawing/2014/main" id="{96D1D616-4519-AEAA-89D8-8D48461E7E22}"/>
              </a:ext>
            </a:extLst>
          </p:cNvPr>
          <p:cNvSpPr/>
          <p:nvPr/>
        </p:nvSpPr>
        <p:spPr>
          <a:xfrm>
            <a:off x="5554579" y="3394590"/>
            <a:ext cx="1920881" cy="484632"/>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6" name="Picture 5" descr="A close-up of a paper&#10;&#10;Description automatically generated">
            <a:extLst>
              <a:ext uri="{FF2B5EF4-FFF2-40B4-BE49-F238E27FC236}">
                <a16:creationId xmlns:a16="http://schemas.microsoft.com/office/drawing/2014/main" id="{8B726D02-D111-4B41-1A97-6F75E0FA8B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5460" y="821908"/>
            <a:ext cx="4029142" cy="5214183"/>
          </a:xfrm>
          <a:prstGeom prst="rect">
            <a:avLst/>
          </a:prstGeom>
        </p:spPr>
      </p:pic>
    </p:spTree>
    <p:extLst>
      <p:ext uri="{BB962C8B-B14F-4D97-AF65-F5344CB8AC3E}">
        <p14:creationId xmlns:p14="http://schemas.microsoft.com/office/powerpoint/2010/main" val="49462407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E2F568-B615-E756-5C3A-76D0089F06F9}"/>
              </a:ext>
            </a:extLst>
          </p:cNvPr>
          <p:cNvSpPr txBox="1"/>
          <p:nvPr/>
        </p:nvSpPr>
        <p:spPr>
          <a:xfrm>
            <a:off x="601579" y="421105"/>
            <a:ext cx="10551695" cy="1569660"/>
          </a:xfrm>
          <a:prstGeom prst="rect">
            <a:avLst/>
          </a:prstGeom>
          <a:noFill/>
        </p:spPr>
        <p:txBody>
          <a:bodyPr wrap="square" rtlCol="0">
            <a:spAutoFit/>
          </a:bodyPr>
          <a:lstStyle/>
          <a:p>
            <a:r>
              <a:rPr lang="en-US" sz="4800" dirty="0">
                <a:solidFill>
                  <a:srgbClr val="FF0000"/>
                </a:solidFill>
                <a:highlight>
                  <a:srgbClr val="FFFF00"/>
                </a:highlight>
                <a:latin typeface="Lakki Reddy"/>
              </a:rPr>
              <a:t>Compare and Contrast</a:t>
            </a:r>
          </a:p>
          <a:p>
            <a:endParaRPr lang="en-US" sz="4800" dirty="0">
              <a:solidFill>
                <a:schemeClr val="bg1"/>
              </a:solidFill>
              <a:latin typeface="Lakki Reddy"/>
            </a:endParaRPr>
          </a:p>
        </p:txBody>
      </p:sp>
      <p:pic>
        <p:nvPicPr>
          <p:cNvPr id="4" name="Picture 3" descr="A paper with lines on it&#10;&#10;Description automatically generated">
            <a:extLst>
              <a:ext uri="{FF2B5EF4-FFF2-40B4-BE49-F238E27FC236}">
                <a16:creationId xmlns:a16="http://schemas.microsoft.com/office/drawing/2014/main" id="{6BA12B80-4C56-87DE-815B-6B7FFAEF05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4708" y="1003457"/>
            <a:ext cx="3748566" cy="4851085"/>
          </a:xfrm>
          <a:prstGeom prst="rect">
            <a:avLst/>
          </a:prstGeom>
        </p:spPr>
      </p:pic>
      <p:sp>
        <p:nvSpPr>
          <p:cNvPr id="3" name="TextBox 2">
            <a:extLst>
              <a:ext uri="{FF2B5EF4-FFF2-40B4-BE49-F238E27FC236}">
                <a16:creationId xmlns:a16="http://schemas.microsoft.com/office/drawing/2014/main" id="{FB15A900-53C4-F37D-95A2-83F177F21327}"/>
              </a:ext>
            </a:extLst>
          </p:cNvPr>
          <p:cNvSpPr txBox="1"/>
          <p:nvPr/>
        </p:nvSpPr>
        <p:spPr>
          <a:xfrm>
            <a:off x="634415" y="1828800"/>
            <a:ext cx="6003451" cy="3724096"/>
          </a:xfrm>
          <a:prstGeom prst="rect">
            <a:avLst/>
          </a:prstGeom>
          <a:noFill/>
        </p:spPr>
        <p:txBody>
          <a:bodyPr wrap="square" rtlCol="0">
            <a:spAutoFit/>
          </a:bodyPr>
          <a:lstStyle/>
          <a:p>
            <a:r>
              <a:rPr lang="en-US" sz="4000" dirty="0">
                <a:solidFill>
                  <a:schemeClr val="bg1"/>
                </a:solidFill>
              </a:rPr>
              <a:t>See the compare and contrast writing activity</a:t>
            </a:r>
          </a:p>
          <a:p>
            <a:r>
              <a:rPr lang="en-US" sz="4000" dirty="0">
                <a:solidFill>
                  <a:schemeClr val="bg1"/>
                </a:solidFill>
              </a:rPr>
              <a:t>to compare and contrast the students’ lives with the life of Jimmy Carter. </a:t>
            </a:r>
          </a:p>
          <a:p>
            <a:endParaRPr lang="en-US" dirty="0"/>
          </a:p>
          <a:p>
            <a:endParaRPr lang="en-US" dirty="0"/>
          </a:p>
        </p:txBody>
      </p:sp>
      <p:sp>
        <p:nvSpPr>
          <p:cNvPr id="5" name="Arrow: Right 4">
            <a:extLst>
              <a:ext uri="{FF2B5EF4-FFF2-40B4-BE49-F238E27FC236}">
                <a16:creationId xmlns:a16="http://schemas.microsoft.com/office/drawing/2014/main" id="{6C7BD466-8E16-9E67-A767-D4AB1EE05A14}"/>
              </a:ext>
            </a:extLst>
          </p:cNvPr>
          <p:cNvSpPr/>
          <p:nvPr/>
        </p:nvSpPr>
        <p:spPr>
          <a:xfrm>
            <a:off x="5712177" y="2235199"/>
            <a:ext cx="2178755" cy="1027289"/>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19885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23700</TotalTime>
  <Words>3427</Words>
  <Application>Microsoft Office PowerPoint</Application>
  <PresentationFormat>Widescreen</PresentationFormat>
  <Paragraphs>587</Paragraphs>
  <Slides>121</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121</vt:i4>
      </vt:variant>
    </vt:vector>
  </HeadingPairs>
  <TitlesOfParts>
    <vt:vector size="130" baseType="lpstr">
      <vt:lpstr>Arial</vt:lpstr>
      <vt:lpstr>Calibri</vt:lpstr>
      <vt:lpstr>Calibri Light</vt:lpstr>
      <vt:lpstr>helvetica-w01-light</vt:lpstr>
      <vt:lpstr>Kristen ITC</vt:lpstr>
      <vt:lpstr>Lakki Reddy</vt:lpstr>
      <vt:lpstr>Lato</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Ashley Waters</dc:creator>
  <cp:lastModifiedBy>Kellie Reed</cp:lastModifiedBy>
  <cp:revision>118</cp:revision>
  <dcterms:created xsi:type="dcterms:W3CDTF">2023-09-19T16:32:31Z</dcterms:created>
  <dcterms:modified xsi:type="dcterms:W3CDTF">2024-07-27T13:21:47Z</dcterms:modified>
</cp:coreProperties>
</file>